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9" r:id="rId2"/>
    <p:sldId id="329" r:id="rId3"/>
    <p:sldId id="257" r:id="rId4"/>
    <p:sldId id="272" r:id="rId5"/>
    <p:sldId id="273" r:id="rId6"/>
    <p:sldId id="275" r:id="rId7"/>
    <p:sldId id="278" r:id="rId8"/>
    <p:sldId id="258" r:id="rId9"/>
    <p:sldId id="282" r:id="rId10"/>
    <p:sldId id="277" r:id="rId11"/>
    <p:sldId id="302" r:id="rId12"/>
    <p:sldId id="261" r:id="rId13"/>
    <p:sldId id="279" r:id="rId14"/>
    <p:sldId id="260" r:id="rId15"/>
    <p:sldId id="304" r:id="rId16"/>
    <p:sldId id="305" r:id="rId17"/>
    <p:sldId id="263" r:id="rId18"/>
    <p:sldId id="307" r:id="rId19"/>
    <p:sldId id="264" r:id="rId20"/>
    <p:sldId id="330" r:id="rId21"/>
    <p:sldId id="266" r:id="rId22"/>
    <p:sldId id="308" r:id="rId23"/>
    <p:sldId id="286" r:id="rId24"/>
    <p:sldId id="285" r:id="rId25"/>
    <p:sldId id="267" r:id="rId26"/>
    <p:sldId id="331" r:id="rId27"/>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29"/>
    <p:restoredTop sz="86376"/>
  </p:normalViewPr>
  <p:slideViewPr>
    <p:cSldViewPr>
      <p:cViewPr varScale="1">
        <p:scale>
          <a:sx n="124" d="100"/>
          <a:sy n="124" d="100"/>
        </p:scale>
        <p:origin x="424" y="176"/>
      </p:cViewPr>
      <p:guideLst>
        <p:guide orient="horz" pos="2160"/>
        <p:guide pos="2880"/>
      </p:guideLst>
    </p:cSldViewPr>
  </p:slideViewPr>
  <p:outlineViewPr>
    <p:cViewPr>
      <p:scale>
        <a:sx n="33" d="100"/>
        <a:sy n="33" d="100"/>
      </p:scale>
      <p:origin x="0" y="-199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3" d="100"/>
          <a:sy n="93" d="100"/>
        </p:scale>
        <p:origin x="-432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DF6432-FB11-0644-954F-9CFEEEE9448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pt-BR" dirty="0"/>
          </a:p>
        </p:txBody>
      </p:sp>
      <p:sp>
        <p:nvSpPr>
          <p:cNvPr id="3" name="Date Placeholder 2">
            <a:extLst>
              <a:ext uri="{FF2B5EF4-FFF2-40B4-BE49-F238E27FC236}">
                <a16:creationId xmlns:a16="http://schemas.microsoft.com/office/drawing/2014/main" id="{C7262F7C-A1EA-844E-9301-1AA92FA274E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5F6D9B6-E5B6-6B4F-9277-BFB71C6BABE0}" type="datetimeFigureOut">
              <a:rPr lang="en-US" altLang="en-US"/>
              <a:pPr/>
              <a:t>5/24/19</a:t>
            </a:fld>
            <a:endParaRPr lang="pt-BR" altLang="en-US" dirty="0"/>
          </a:p>
        </p:txBody>
      </p:sp>
      <p:sp>
        <p:nvSpPr>
          <p:cNvPr id="4" name="Slide Image Placeholder 3">
            <a:extLst>
              <a:ext uri="{FF2B5EF4-FFF2-40B4-BE49-F238E27FC236}">
                <a16:creationId xmlns:a16="http://schemas.microsoft.com/office/drawing/2014/main" id="{2B700754-31A9-6446-B0C8-3FCF6292BA66}"/>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dirty="0"/>
          </a:p>
        </p:txBody>
      </p:sp>
      <p:sp>
        <p:nvSpPr>
          <p:cNvPr id="5" name="Notes Placeholder 4">
            <a:extLst>
              <a:ext uri="{FF2B5EF4-FFF2-40B4-BE49-F238E27FC236}">
                <a16:creationId xmlns:a16="http://schemas.microsoft.com/office/drawing/2014/main" id="{097AA34D-9186-9343-9445-E3985AEF9E4A}"/>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noProof="0"/>
              <a:t>Click to edit Master text styles</a:t>
            </a:r>
          </a:p>
          <a:p>
            <a:pPr lvl="1"/>
            <a:r>
              <a:rPr lang="x-none" noProof="0"/>
              <a:t>Second level</a:t>
            </a:r>
          </a:p>
          <a:p>
            <a:pPr lvl="2"/>
            <a:r>
              <a:rPr lang="x-none" noProof="0"/>
              <a:t>Third level</a:t>
            </a:r>
          </a:p>
          <a:p>
            <a:pPr lvl="3"/>
            <a:r>
              <a:rPr lang="x-none" noProof="0"/>
              <a:t>Fourth level</a:t>
            </a:r>
          </a:p>
          <a:p>
            <a:pPr lvl="4"/>
            <a:r>
              <a:rPr lang="x-none" noProof="0"/>
              <a:t>Fifth level</a:t>
            </a:r>
            <a:endParaRPr lang="pt-BR" noProof="0"/>
          </a:p>
        </p:txBody>
      </p:sp>
      <p:sp>
        <p:nvSpPr>
          <p:cNvPr id="6" name="Footer Placeholder 5">
            <a:extLst>
              <a:ext uri="{FF2B5EF4-FFF2-40B4-BE49-F238E27FC236}">
                <a16:creationId xmlns:a16="http://schemas.microsoft.com/office/drawing/2014/main" id="{14718887-4EB5-FC4B-A4FF-AC0C8E831B0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pt-BR" dirty="0"/>
          </a:p>
        </p:txBody>
      </p:sp>
      <p:sp>
        <p:nvSpPr>
          <p:cNvPr id="7" name="Slide Number Placeholder 6">
            <a:extLst>
              <a:ext uri="{FF2B5EF4-FFF2-40B4-BE49-F238E27FC236}">
                <a16:creationId xmlns:a16="http://schemas.microsoft.com/office/drawing/2014/main" id="{E335ACBE-FBA5-6440-8C96-7D445CFF7F76}"/>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1583D2B-6F92-4A4C-A6F8-9707436BB596}" type="slidenum">
              <a:rPr lang="pt-BR" altLang="en-US"/>
              <a:pPr/>
              <a:t>‹#›</a:t>
            </a:fld>
            <a:endParaRPr lang="pt-BR" altLang="en-US" dirty="0"/>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393631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17</a:t>
            </a:fld>
            <a:endParaRPr lang="en-US"/>
          </a:p>
        </p:txBody>
      </p:sp>
    </p:spTree>
    <p:extLst>
      <p:ext uri="{BB962C8B-B14F-4D97-AF65-F5344CB8AC3E}">
        <p14:creationId xmlns:p14="http://schemas.microsoft.com/office/powerpoint/2010/main" val="1455512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18</a:t>
            </a:fld>
            <a:endParaRPr lang="en-US"/>
          </a:p>
        </p:txBody>
      </p:sp>
    </p:spTree>
    <p:extLst>
      <p:ext uri="{BB962C8B-B14F-4D97-AF65-F5344CB8AC3E}">
        <p14:creationId xmlns:p14="http://schemas.microsoft.com/office/powerpoint/2010/main" val="257925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19</a:t>
            </a:fld>
            <a:endParaRPr lang="en-US"/>
          </a:p>
        </p:txBody>
      </p:sp>
    </p:spTree>
    <p:extLst>
      <p:ext uri="{BB962C8B-B14F-4D97-AF65-F5344CB8AC3E}">
        <p14:creationId xmlns:p14="http://schemas.microsoft.com/office/powerpoint/2010/main" val="2820864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a:t>Exponentiate</a:t>
            </a:r>
            <a:r>
              <a:rPr lang="en-US" dirty="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20</a:t>
            </a:fld>
            <a:endParaRPr lang="en-US"/>
          </a:p>
        </p:txBody>
      </p:sp>
    </p:spTree>
    <p:extLst>
      <p:ext uri="{BB962C8B-B14F-4D97-AF65-F5344CB8AC3E}">
        <p14:creationId xmlns:p14="http://schemas.microsoft.com/office/powerpoint/2010/main" val="3035262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www.asimovinstitute.org</a:t>
            </a:r>
            <a:r>
              <a:rPr lang="en-US" dirty="0"/>
              <a:t>/neural-network-zoo/</a:t>
            </a:r>
          </a:p>
        </p:txBody>
      </p:sp>
      <p:sp>
        <p:nvSpPr>
          <p:cNvPr id="4" name="Slide Number Placeholder 3"/>
          <p:cNvSpPr>
            <a:spLocks noGrp="1"/>
          </p:cNvSpPr>
          <p:nvPr>
            <p:ph type="sldNum" sz="quarter" idx="10"/>
          </p:nvPr>
        </p:nvSpPr>
        <p:spPr/>
        <p:txBody>
          <a:bodyPr/>
          <a:lstStyle/>
          <a:p>
            <a:fld id="{057039F7-9394-A245-B939-DF533F2CB660}" type="slidenum">
              <a:rPr lang="en-US" smtClean="0"/>
              <a:t>21</a:t>
            </a:fld>
            <a:endParaRPr lang="en-US"/>
          </a:p>
        </p:txBody>
      </p:sp>
    </p:spTree>
    <p:extLst>
      <p:ext uri="{BB962C8B-B14F-4D97-AF65-F5344CB8AC3E}">
        <p14:creationId xmlns:p14="http://schemas.microsoft.com/office/powerpoint/2010/main" val="3877405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22</a:t>
            </a:fld>
            <a:endParaRPr lang="en-US"/>
          </a:p>
        </p:txBody>
      </p:sp>
    </p:spTree>
    <p:extLst>
      <p:ext uri="{BB962C8B-B14F-4D97-AF65-F5344CB8AC3E}">
        <p14:creationId xmlns:p14="http://schemas.microsoft.com/office/powerpoint/2010/main" val="327438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width m of the convolution filters is set to 5 </a:t>
            </a:r>
            <a:endParaRPr lang="en-US" dirty="0"/>
          </a:p>
          <a:p>
            <a:r>
              <a:rPr lang="en-US" dirty="0"/>
              <a:t>n</a:t>
            </a:r>
            <a:r>
              <a:rPr lang="en-US" baseline="0" dirty="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23</a:t>
            </a:fld>
            <a:endParaRPr lang="en-US"/>
          </a:p>
        </p:txBody>
      </p:sp>
    </p:spTree>
    <p:extLst>
      <p:ext uri="{BB962C8B-B14F-4D97-AF65-F5344CB8AC3E}">
        <p14:creationId xmlns:p14="http://schemas.microsoft.com/office/powerpoint/2010/main" val="374086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24</a:t>
            </a:fld>
            <a:endParaRPr lang="en-US"/>
          </a:p>
        </p:txBody>
      </p:sp>
    </p:spTree>
    <p:extLst>
      <p:ext uri="{BB962C8B-B14F-4D97-AF65-F5344CB8AC3E}">
        <p14:creationId xmlns:p14="http://schemas.microsoft.com/office/powerpoint/2010/main" val="343061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a:t>https://</a:t>
            </a:r>
            <a:r>
              <a:rPr lang="en-US" dirty="0" err="1"/>
              <a:t>pbs.twimg.com</a:t>
            </a:r>
            <a:r>
              <a:rPr lang="en-US" dirty="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25</a:t>
            </a:fld>
            <a:endParaRPr lang="en-US"/>
          </a:p>
        </p:txBody>
      </p:sp>
    </p:spTree>
    <p:extLst>
      <p:ext uri="{BB962C8B-B14F-4D97-AF65-F5344CB8AC3E}">
        <p14:creationId xmlns:p14="http://schemas.microsoft.com/office/powerpoint/2010/main" val="2905770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7</a:t>
            </a:fld>
            <a:endParaRPr lang="en-US"/>
          </a:p>
        </p:txBody>
      </p:sp>
    </p:spTree>
    <p:extLst>
      <p:ext uri="{BB962C8B-B14F-4D97-AF65-F5344CB8AC3E}">
        <p14:creationId xmlns:p14="http://schemas.microsoft.com/office/powerpoint/2010/main" val="220356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a:t>
            </a:fld>
            <a:endParaRPr lang="en-US"/>
          </a:p>
        </p:txBody>
      </p:sp>
    </p:spTree>
    <p:extLst>
      <p:ext uri="{BB962C8B-B14F-4D97-AF65-F5344CB8AC3E}">
        <p14:creationId xmlns:p14="http://schemas.microsoft.com/office/powerpoint/2010/main" val="121953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11</a:t>
            </a:fld>
            <a:endParaRPr lang="en-US"/>
          </a:p>
        </p:txBody>
      </p:sp>
    </p:spTree>
    <p:extLst>
      <p:ext uri="{BB962C8B-B14F-4D97-AF65-F5344CB8AC3E}">
        <p14:creationId xmlns:p14="http://schemas.microsoft.com/office/powerpoint/2010/main" val="446911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Adaptive Gradient Algorithm</a:t>
            </a:r>
            <a:r>
              <a:rPr lang="en-US" sz="1200" dirty="0"/>
              <a:t> (</a:t>
            </a:r>
            <a:r>
              <a:rPr lang="en-US" sz="1200" dirty="0" err="1"/>
              <a:t>AdaGrad</a:t>
            </a:r>
            <a:r>
              <a:rPr lang="en-US" sz="1200" dirty="0"/>
              <a:t>) that maintains a per-parameter learning rate that improves performance on problems with sparse gradients (e.g. natural language and computer vision problems).</a:t>
            </a:r>
          </a:p>
          <a:p>
            <a:r>
              <a:rPr lang="en-US" sz="1200" b="1" dirty="0"/>
              <a:t>Root Mean Square Propagation</a:t>
            </a:r>
            <a:r>
              <a:rPr lang="en-US" sz="1200" dirty="0"/>
              <a:t> (</a:t>
            </a:r>
            <a:r>
              <a:rPr lang="en-US" sz="1200" dirty="0" err="1"/>
              <a:t>RMSProp</a:t>
            </a:r>
            <a:r>
              <a:rPr lang="en-US" sz="1200" dirty="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a:p>
          <a:p>
            <a:r>
              <a:rPr lang="en-US" sz="1200" dirty="0"/>
              <a:t>Adam realizes the benefits of both </a:t>
            </a:r>
            <a:r>
              <a:rPr lang="en-US" sz="1200" dirty="0" err="1"/>
              <a:t>AdaGrad</a:t>
            </a:r>
            <a:r>
              <a:rPr lang="en-US" sz="1200" dirty="0"/>
              <a:t> and </a:t>
            </a:r>
            <a:r>
              <a:rPr lang="en-US" sz="1200" dirty="0" err="1"/>
              <a:t>RMSProp</a:t>
            </a:r>
            <a:r>
              <a:rPr lang="en-US" sz="1200" dirty="0"/>
              <a:t>.</a:t>
            </a:r>
          </a:p>
          <a:p>
            <a:r>
              <a:rPr lang="en-US" sz="1200" dirty="0"/>
              <a:t>Instead of adapting the parameter learning rates based on the average first moment (the mean) as in </a:t>
            </a:r>
            <a:r>
              <a:rPr lang="en-US" sz="1200" dirty="0" err="1"/>
              <a:t>RMSProp</a:t>
            </a:r>
            <a:r>
              <a:rPr lang="en-US" sz="1200" dirty="0"/>
              <a:t>, Adam also makes use of the average of the second moments of the gradients (the </a:t>
            </a:r>
            <a:r>
              <a:rPr lang="en-US" sz="1200" dirty="0" err="1"/>
              <a:t>uncentered</a:t>
            </a:r>
            <a:r>
              <a:rPr lang="en-US" sz="1200" dirty="0"/>
              <a:t> variance).</a:t>
            </a:r>
          </a:p>
          <a:p>
            <a:r>
              <a:rPr lang="en-US" sz="1200" dirty="0"/>
              <a:t>Specifically, the algorithm calculates an exponential moving average of the gradient and the squared gradient, and the parameters beta1 and beta2 control the decay rates of these moving averages.</a:t>
            </a:r>
          </a:p>
          <a:p>
            <a:r>
              <a:rPr lang="en-US" sz="1200" dirty="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12</a:t>
            </a:fld>
            <a:endParaRPr lang="en-US"/>
          </a:p>
        </p:txBody>
      </p:sp>
    </p:spTree>
    <p:extLst>
      <p:ext uri="{BB962C8B-B14F-4D97-AF65-F5344CB8AC3E}">
        <p14:creationId xmlns:p14="http://schemas.microsoft.com/office/powerpoint/2010/main" val="2232955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A1583D2B-6F92-4A4C-A6F8-9707436BB596}" type="slidenum">
              <a:rPr lang="pt-BR" altLang="en-US" smtClean="0"/>
              <a:pPr/>
              <a:t>13</a:t>
            </a:fld>
            <a:endParaRPr lang="pt-BR" altLang="en-US" dirty="0"/>
          </a:p>
        </p:txBody>
      </p:sp>
    </p:spTree>
    <p:extLst>
      <p:ext uri="{BB962C8B-B14F-4D97-AF65-F5344CB8AC3E}">
        <p14:creationId xmlns:p14="http://schemas.microsoft.com/office/powerpoint/2010/main" val="1458171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14</a:t>
            </a:fld>
            <a:endParaRPr lang="en-US"/>
          </a:p>
        </p:txBody>
      </p:sp>
    </p:spTree>
    <p:extLst>
      <p:ext uri="{BB962C8B-B14F-4D97-AF65-F5344CB8AC3E}">
        <p14:creationId xmlns:p14="http://schemas.microsoft.com/office/powerpoint/2010/main" val="546596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15</a:t>
            </a:fld>
            <a:endParaRPr lang="en-US"/>
          </a:p>
        </p:txBody>
      </p:sp>
    </p:spTree>
    <p:extLst>
      <p:ext uri="{BB962C8B-B14F-4D97-AF65-F5344CB8AC3E}">
        <p14:creationId xmlns:p14="http://schemas.microsoft.com/office/powerpoint/2010/main" val="3596700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not zero-centered</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later layers of processing would be receiving data that is not zero-centered. </a:t>
            </a:r>
          </a:p>
          <a:p>
            <a:r>
              <a:rPr lang="en-US" sz="1200" b="0" i="0" kern="1200" dirty="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Could introduce undesirable zig-zagging dynamics in the gradient weight updates.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However, once these gradients are added up across a data  batch the final weight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update can have variable signs, somewhat mitigating this issue. </a:t>
            </a:r>
            <a:br>
              <a:rPr lang="en-US" dirty="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16</a:t>
            </a:fld>
            <a:endParaRPr lang="en-US"/>
          </a:p>
        </p:txBody>
      </p:sp>
    </p:spTree>
    <p:extLst>
      <p:ext uri="{BB962C8B-B14F-4D97-AF65-F5344CB8AC3E}">
        <p14:creationId xmlns:p14="http://schemas.microsoft.com/office/powerpoint/2010/main" val="1286109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4" name="Imagem 7" descr="AF PPT Migra‹o da M#609F37.jpg">
            <a:extLst>
              <a:ext uri="{FF2B5EF4-FFF2-40B4-BE49-F238E27FC236}">
                <a16:creationId xmlns:a16="http://schemas.microsoft.com/office/drawing/2014/main" id="{30935372-5D9D-F941-93BD-2F306E8FE7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p:cNvSpPr>
            <a:spLocks noGrp="1"/>
          </p:cNvSpPr>
          <p:nvPr>
            <p:ph type="ctrTitle"/>
          </p:nvPr>
        </p:nvSpPr>
        <p:spPr>
          <a:xfrm>
            <a:off x="685800" y="2130425"/>
            <a:ext cx="7772400" cy="1470025"/>
          </a:xfrm>
        </p:spPr>
        <p:txBody>
          <a:bodyPr/>
          <a:lstStyle/>
          <a:p>
            <a:r>
              <a:rPr lang="pt-BR" dirty="0"/>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a:t>Clique para editar o estilo do subtítulo mestre</a:t>
            </a:r>
          </a:p>
        </p:txBody>
      </p:sp>
      <p:sp>
        <p:nvSpPr>
          <p:cNvPr id="5" name="Espaço Reservado para Data 3">
            <a:extLst>
              <a:ext uri="{FF2B5EF4-FFF2-40B4-BE49-F238E27FC236}">
                <a16:creationId xmlns:a16="http://schemas.microsoft.com/office/drawing/2014/main" id="{B215E7C7-FB6D-6940-BF6B-E52F67134E5A}"/>
              </a:ext>
            </a:extLst>
          </p:cNvPr>
          <p:cNvSpPr>
            <a:spLocks noGrp="1"/>
          </p:cNvSpPr>
          <p:nvPr>
            <p:ph type="dt" sz="half" idx="10"/>
          </p:nvPr>
        </p:nvSpPr>
        <p:spPr/>
        <p:txBody>
          <a:bodyPr/>
          <a:lstStyle>
            <a:lvl1pPr>
              <a:defRPr/>
            </a:lvl1pPr>
          </a:lstStyle>
          <a:p>
            <a:fld id="{3E8D8F78-83A2-5D40-9AE9-18EF6BF1A302}" type="datetimeFigureOut">
              <a:rPr lang="pt-BR" altLang="en-US"/>
              <a:pPr/>
              <a:t>24/05/2019</a:t>
            </a:fld>
            <a:endParaRPr lang="pt-BR" altLang="en-US" dirty="0"/>
          </a:p>
        </p:txBody>
      </p:sp>
      <p:sp>
        <p:nvSpPr>
          <p:cNvPr id="6" name="Espaço Reservado para Rodapé 4">
            <a:extLst>
              <a:ext uri="{FF2B5EF4-FFF2-40B4-BE49-F238E27FC236}">
                <a16:creationId xmlns:a16="http://schemas.microsoft.com/office/drawing/2014/main" id="{2AA37B3F-F877-C149-9DCC-FC24BB44E652}"/>
              </a:ext>
            </a:extLst>
          </p:cNvPr>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a:extLst>
              <a:ext uri="{FF2B5EF4-FFF2-40B4-BE49-F238E27FC236}">
                <a16:creationId xmlns:a16="http://schemas.microsoft.com/office/drawing/2014/main" id="{F2141299-45E3-F146-986F-F58E02FD730D}"/>
              </a:ext>
            </a:extLst>
          </p:cNvPr>
          <p:cNvSpPr>
            <a:spLocks noGrp="1"/>
          </p:cNvSpPr>
          <p:nvPr>
            <p:ph type="sldNum" sz="quarter" idx="12"/>
          </p:nvPr>
        </p:nvSpPr>
        <p:spPr/>
        <p:txBody>
          <a:bodyPr/>
          <a:lstStyle>
            <a:lvl1pPr>
              <a:defRPr/>
            </a:lvl1pPr>
          </a:lstStyle>
          <a:p>
            <a:fld id="{E95BF6D4-F485-F446-84E9-5DC7C3D698BF}" type="slidenum">
              <a:rPr lang="pt-BR" altLang="en-US"/>
              <a:pPr/>
              <a:t>‹#›</a:t>
            </a:fld>
            <a:endParaRPr lang="pt-BR" altLang="en-US" dirty="0"/>
          </a:p>
        </p:txBody>
      </p:sp>
    </p:spTree>
    <p:extLst>
      <p:ext uri="{BB962C8B-B14F-4D97-AF65-F5344CB8AC3E}">
        <p14:creationId xmlns:p14="http://schemas.microsoft.com/office/powerpoint/2010/main" val="2698472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EC09FB-5652-D243-8250-0C86ED948843}"/>
              </a:ext>
            </a:extLst>
          </p:cNvPr>
          <p:cNvSpPr>
            <a:spLocks noGrp="1"/>
          </p:cNvSpPr>
          <p:nvPr>
            <p:ph type="dt" sz="half" idx="10"/>
          </p:nvPr>
        </p:nvSpPr>
        <p:spPr/>
        <p:txBody>
          <a:bodyPr/>
          <a:lstStyle>
            <a:lvl1pPr>
              <a:defRPr/>
            </a:lvl1pPr>
          </a:lstStyle>
          <a:p>
            <a:fld id="{E06E4DB5-FAD1-474D-B844-CB78905EDC51}" type="datetimeFigureOut">
              <a:rPr lang="pt-BR" altLang="en-US"/>
              <a:pPr/>
              <a:t>24/05/2019</a:t>
            </a:fld>
            <a:endParaRPr lang="pt-BR" altLang="en-US" dirty="0"/>
          </a:p>
        </p:txBody>
      </p:sp>
      <p:sp>
        <p:nvSpPr>
          <p:cNvPr id="5" name="Espaço Reservado para Rodapé 4">
            <a:extLst>
              <a:ext uri="{FF2B5EF4-FFF2-40B4-BE49-F238E27FC236}">
                <a16:creationId xmlns:a16="http://schemas.microsoft.com/office/drawing/2014/main" id="{DE1AE0F7-4589-D64C-A657-6776FCC01516}"/>
              </a:ext>
            </a:extLst>
          </p:cNvPr>
          <p:cNvSpPr>
            <a:spLocks noGrp="1"/>
          </p:cNvSpPr>
          <p:nvPr>
            <p:ph type="ftr" sz="quarter" idx="11"/>
          </p:nvPr>
        </p:nvSpPr>
        <p:spPr/>
        <p:txBody>
          <a:bodyPr/>
          <a:lstStyle>
            <a:lvl1pPr>
              <a:defRPr/>
            </a:lvl1pPr>
          </a:lstStyle>
          <a:p>
            <a:pPr>
              <a:defRPr/>
            </a:pPr>
            <a:endParaRPr lang="pt-BR" dirty="0"/>
          </a:p>
        </p:txBody>
      </p:sp>
      <p:sp>
        <p:nvSpPr>
          <p:cNvPr id="6" name="Espaço Reservado para Número de Slide 5">
            <a:extLst>
              <a:ext uri="{FF2B5EF4-FFF2-40B4-BE49-F238E27FC236}">
                <a16:creationId xmlns:a16="http://schemas.microsoft.com/office/drawing/2014/main" id="{16DBF839-AE9E-8545-A941-1E0EB2C5C43F}"/>
              </a:ext>
            </a:extLst>
          </p:cNvPr>
          <p:cNvSpPr>
            <a:spLocks noGrp="1"/>
          </p:cNvSpPr>
          <p:nvPr>
            <p:ph type="sldNum" sz="quarter" idx="12"/>
          </p:nvPr>
        </p:nvSpPr>
        <p:spPr/>
        <p:txBody>
          <a:bodyPr/>
          <a:lstStyle>
            <a:lvl1pPr>
              <a:defRPr/>
            </a:lvl1pPr>
          </a:lstStyle>
          <a:p>
            <a:fld id="{8F22991E-C4A0-5E47-A085-EDCF1453B50F}" type="slidenum">
              <a:rPr lang="pt-BR" altLang="en-US"/>
              <a:pPr/>
              <a:t>‹#›</a:t>
            </a:fld>
            <a:endParaRPr lang="pt-BR" altLang="en-US" dirty="0"/>
          </a:p>
        </p:txBody>
      </p:sp>
    </p:spTree>
    <p:extLst>
      <p:ext uri="{BB962C8B-B14F-4D97-AF65-F5344CB8AC3E}">
        <p14:creationId xmlns:p14="http://schemas.microsoft.com/office/powerpoint/2010/main" val="1381800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3AE8235-B856-5048-9204-80206FB58A32}"/>
              </a:ext>
            </a:extLst>
          </p:cNvPr>
          <p:cNvSpPr>
            <a:spLocks noGrp="1"/>
          </p:cNvSpPr>
          <p:nvPr>
            <p:ph type="dt" sz="half" idx="10"/>
          </p:nvPr>
        </p:nvSpPr>
        <p:spPr/>
        <p:txBody>
          <a:bodyPr/>
          <a:lstStyle>
            <a:lvl1pPr>
              <a:defRPr/>
            </a:lvl1pPr>
          </a:lstStyle>
          <a:p>
            <a:fld id="{374CD09C-E875-7D46-962F-1107EA136C5F}" type="datetimeFigureOut">
              <a:rPr lang="pt-BR" altLang="en-US"/>
              <a:pPr/>
              <a:t>24/05/2019</a:t>
            </a:fld>
            <a:endParaRPr lang="pt-BR" altLang="en-US" dirty="0"/>
          </a:p>
        </p:txBody>
      </p:sp>
      <p:sp>
        <p:nvSpPr>
          <p:cNvPr id="5" name="Espaço Reservado para Rodapé 4">
            <a:extLst>
              <a:ext uri="{FF2B5EF4-FFF2-40B4-BE49-F238E27FC236}">
                <a16:creationId xmlns:a16="http://schemas.microsoft.com/office/drawing/2014/main" id="{26B23E03-84AD-D449-98FC-DBB967687FF8}"/>
              </a:ext>
            </a:extLst>
          </p:cNvPr>
          <p:cNvSpPr>
            <a:spLocks noGrp="1"/>
          </p:cNvSpPr>
          <p:nvPr>
            <p:ph type="ftr" sz="quarter" idx="11"/>
          </p:nvPr>
        </p:nvSpPr>
        <p:spPr/>
        <p:txBody>
          <a:bodyPr/>
          <a:lstStyle>
            <a:lvl1pPr>
              <a:defRPr/>
            </a:lvl1pPr>
          </a:lstStyle>
          <a:p>
            <a:pPr>
              <a:defRPr/>
            </a:pPr>
            <a:endParaRPr lang="pt-BR" dirty="0"/>
          </a:p>
        </p:txBody>
      </p:sp>
      <p:sp>
        <p:nvSpPr>
          <p:cNvPr id="6" name="Espaço Reservado para Número de Slide 5">
            <a:extLst>
              <a:ext uri="{FF2B5EF4-FFF2-40B4-BE49-F238E27FC236}">
                <a16:creationId xmlns:a16="http://schemas.microsoft.com/office/drawing/2014/main" id="{41984ADF-C5BD-1C45-90EB-2AAFC41323CA}"/>
              </a:ext>
            </a:extLst>
          </p:cNvPr>
          <p:cNvSpPr>
            <a:spLocks noGrp="1"/>
          </p:cNvSpPr>
          <p:nvPr>
            <p:ph type="sldNum" sz="quarter" idx="12"/>
          </p:nvPr>
        </p:nvSpPr>
        <p:spPr/>
        <p:txBody>
          <a:bodyPr/>
          <a:lstStyle>
            <a:lvl1pPr>
              <a:defRPr/>
            </a:lvl1pPr>
          </a:lstStyle>
          <a:p>
            <a:fld id="{32ED15E0-64B0-E247-BC55-467A262EBCD4}" type="slidenum">
              <a:rPr lang="pt-BR" altLang="en-US"/>
              <a:pPr/>
              <a:t>‹#›</a:t>
            </a:fld>
            <a:endParaRPr lang="pt-BR" altLang="en-US" dirty="0"/>
          </a:p>
        </p:txBody>
      </p:sp>
    </p:spTree>
    <p:extLst>
      <p:ext uri="{BB962C8B-B14F-4D97-AF65-F5344CB8AC3E}">
        <p14:creationId xmlns:p14="http://schemas.microsoft.com/office/powerpoint/2010/main" val="353957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3EDBF7E-5F9F-4A49-BA12-D178E2A82AA6}"/>
              </a:ext>
            </a:extLst>
          </p:cNvPr>
          <p:cNvSpPr>
            <a:spLocks noGrp="1"/>
          </p:cNvSpPr>
          <p:nvPr>
            <p:ph type="dt" sz="half" idx="10"/>
          </p:nvPr>
        </p:nvSpPr>
        <p:spPr/>
        <p:txBody>
          <a:bodyPr/>
          <a:lstStyle>
            <a:lvl1pPr>
              <a:defRPr/>
            </a:lvl1pPr>
          </a:lstStyle>
          <a:p>
            <a:fld id="{8104E7CD-9E2D-7443-9B54-D13F7C8B52D6}" type="datetimeFigureOut">
              <a:rPr lang="pt-BR" altLang="en-US"/>
              <a:pPr/>
              <a:t>24/05/2019</a:t>
            </a:fld>
            <a:endParaRPr lang="pt-BR" altLang="en-US" dirty="0"/>
          </a:p>
        </p:txBody>
      </p:sp>
      <p:sp>
        <p:nvSpPr>
          <p:cNvPr id="5" name="Espaço Reservado para Rodapé 4">
            <a:extLst>
              <a:ext uri="{FF2B5EF4-FFF2-40B4-BE49-F238E27FC236}">
                <a16:creationId xmlns:a16="http://schemas.microsoft.com/office/drawing/2014/main" id="{03F90B4F-2956-5E46-AE9D-D7CD26315549}"/>
              </a:ext>
            </a:extLst>
          </p:cNvPr>
          <p:cNvSpPr>
            <a:spLocks noGrp="1"/>
          </p:cNvSpPr>
          <p:nvPr>
            <p:ph type="ftr" sz="quarter" idx="11"/>
          </p:nvPr>
        </p:nvSpPr>
        <p:spPr/>
        <p:txBody>
          <a:bodyPr/>
          <a:lstStyle>
            <a:lvl1pPr>
              <a:defRPr/>
            </a:lvl1pPr>
          </a:lstStyle>
          <a:p>
            <a:pPr>
              <a:defRPr/>
            </a:pPr>
            <a:endParaRPr lang="pt-BR" dirty="0"/>
          </a:p>
        </p:txBody>
      </p:sp>
      <p:sp>
        <p:nvSpPr>
          <p:cNvPr id="6" name="Espaço Reservado para Número de Slide 5">
            <a:extLst>
              <a:ext uri="{FF2B5EF4-FFF2-40B4-BE49-F238E27FC236}">
                <a16:creationId xmlns:a16="http://schemas.microsoft.com/office/drawing/2014/main" id="{EBA2C98B-89A5-FA48-B9D9-A84130D0AD5F}"/>
              </a:ext>
            </a:extLst>
          </p:cNvPr>
          <p:cNvSpPr>
            <a:spLocks noGrp="1"/>
          </p:cNvSpPr>
          <p:nvPr>
            <p:ph type="sldNum" sz="quarter" idx="12"/>
          </p:nvPr>
        </p:nvSpPr>
        <p:spPr/>
        <p:txBody>
          <a:bodyPr/>
          <a:lstStyle>
            <a:lvl1pPr>
              <a:defRPr/>
            </a:lvl1pPr>
          </a:lstStyle>
          <a:p>
            <a:fld id="{08E48473-3FBE-1444-AF29-27B56439B74C}" type="slidenum">
              <a:rPr lang="pt-BR" altLang="en-US"/>
              <a:pPr/>
              <a:t>‹#›</a:t>
            </a:fld>
            <a:endParaRPr lang="pt-BR" altLang="en-US" dirty="0"/>
          </a:p>
        </p:txBody>
      </p:sp>
    </p:spTree>
    <p:extLst>
      <p:ext uri="{BB962C8B-B14F-4D97-AF65-F5344CB8AC3E}">
        <p14:creationId xmlns:p14="http://schemas.microsoft.com/office/powerpoint/2010/main" val="300124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do texto mestre</a:t>
            </a:r>
          </a:p>
        </p:txBody>
      </p:sp>
      <p:sp>
        <p:nvSpPr>
          <p:cNvPr id="4" name="Espaço Reservado para Data 3">
            <a:extLst>
              <a:ext uri="{FF2B5EF4-FFF2-40B4-BE49-F238E27FC236}">
                <a16:creationId xmlns:a16="http://schemas.microsoft.com/office/drawing/2014/main" id="{DB92A5A4-DAA9-6040-B272-6E0435CF464B}"/>
              </a:ext>
            </a:extLst>
          </p:cNvPr>
          <p:cNvSpPr>
            <a:spLocks noGrp="1"/>
          </p:cNvSpPr>
          <p:nvPr>
            <p:ph type="dt" sz="half" idx="10"/>
          </p:nvPr>
        </p:nvSpPr>
        <p:spPr/>
        <p:txBody>
          <a:bodyPr/>
          <a:lstStyle>
            <a:lvl1pPr>
              <a:defRPr/>
            </a:lvl1pPr>
          </a:lstStyle>
          <a:p>
            <a:fld id="{C1902009-F03D-1045-AD20-D63DF43090AB}" type="datetimeFigureOut">
              <a:rPr lang="pt-BR" altLang="en-US"/>
              <a:pPr/>
              <a:t>24/05/2019</a:t>
            </a:fld>
            <a:endParaRPr lang="pt-BR" altLang="en-US" dirty="0"/>
          </a:p>
        </p:txBody>
      </p:sp>
      <p:sp>
        <p:nvSpPr>
          <p:cNvPr id="5" name="Espaço Reservado para Rodapé 4">
            <a:extLst>
              <a:ext uri="{FF2B5EF4-FFF2-40B4-BE49-F238E27FC236}">
                <a16:creationId xmlns:a16="http://schemas.microsoft.com/office/drawing/2014/main" id="{BD0E2A87-1A22-B343-B79C-4510BE30769C}"/>
              </a:ext>
            </a:extLst>
          </p:cNvPr>
          <p:cNvSpPr>
            <a:spLocks noGrp="1"/>
          </p:cNvSpPr>
          <p:nvPr>
            <p:ph type="ftr" sz="quarter" idx="11"/>
          </p:nvPr>
        </p:nvSpPr>
        <p:spPr/>
        <p:txBody>
          <a:bodyPr/>
          <a:lstStyle>
            <a:lvl1pPr>
              <a:defRPr/>
            </a:lvl1pPr>
          </a:lstStyle>
          <a:p>
            <a:pPr>
              <a:defRPr/>
            </a:pPr>
            <a:endParaRPr lang="pt-BR" dirty="0"/>
          </a:p>
        </p:txBody>
      </p:sp>
      <p:sp>
        <p:nvSpPr>
          <p:cNvPr id="6" name="Espaço Reservado para Número de Slide 5">
            <a:extLst>
              <a:ext uri="{FF2B5EF4-FFF2-40B4-BE49-F238E27FC236}">
                <a16:creationId xmlns:a16="http://schemas.microsoft.com/office/drawing/2014/main" id="{B2F5B7A3-9327-D247-8CD4-AF98EA6E3928}"/>
              </a:ext>
            </a:extLst>
          </p:cNvPr>
          <p:cNvSpPr>
            <a:spLocks noGrp="1"/>
          </p:cNvSpPr>
          <p:nvPr>
            <p:ph type="sldNum" sz="quarter" idx="12"/>
          </p:nvPr>
        </p:nvSpPr>
        <p:spPr/>
        <p:txBody>
          <a:bodyPr/>
          <a:lstStyle>
            <a:lvl1pPr>
              <a:defRPr/>
            </a:lvl1pPr>
          </a:lstStyle>
          <a:p>
            <a:fld id="{E4D1226A-240C-094C-9218-C9263B4995D3}" type="slidenum">
              <a:rPr lang="pt-BR" altLang="en-US"/>
              <a:pPr/>
              <a:t>‹#›</a:t>
            </a:fld>
            <a:endParaRPr lang="pt-BR" altLang="en-US" dirty="0"/>
          </a:p>
        </p:txBody>
      </p:sp>
    </p:spTree>
    <p:extLst>
      <p:ext uri="{BB962C8B-B14F-4D97-AF65-F5344CB8AC3E}">
        <p14:creationId xmlns:p14="http://schemas.microsoft.com/office/powerpoint/2010/main" val="575566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C46B2A66-66E2-1348-817B-0126E60B2017}"/>
              </a:ext>
            </a:extLst>
          </p:cNvPr>
          <p:cNvSpPr>
            <a:spLocks noGrp="1"/>
          </p:cNvSpPr>
          <p:nvPr>
            <p:ph type="dt" sz="half" idx="10"/>
          </p:nvPr>
        </p:nvSpPr>
        <p:spPr/>
        <p:txBody>
          <a:bodyPr/>
          <a:lstStyle>
            <a:lvl1pPr>
              <a:defRPr/>
            </a:lvl1pPr>
          </a:lstStyle>
          <a:p>
            <a:fld id="{2A341E76-733D-2241-BEEE-27C590362F24}" type="datetimeFigureOut">
              <a:rPr lang="pt-BR" altLang="en-US"/>
              <a:pPr/>
              <a:t>24/05/2019</a:t>
            </a:fld>
            <a:endParaRPr lang="pt-BR" altLang="en-US" dirty="0"/>
          </a:p>
        </p:txBody>
      </p:sp>
      <p:sp>
        <p:nvSpPr>
          <p:cNvPr id="6" name="Espaço Reservado para Rodapé 4">
            <a:extLst>
              <a:ext uri="{FF2B5EF4-FFF2-40B4-BE49-F238E27FC236}">
                <a16:creationId xmlns:a16="http://schemas.microsoft.com/office/drawing/2014/main" id="{9D1BD115-5494-E540-AB81-599907A684D0}"/>
              </a:ext>
            </a:extLst>
          </p:cNvPr>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a:extLst>
              <a:ext uri="{FF2B5EF4-FFF2-40B4-BE49-F238E27FC236}">
                <a16:creationId xmlns:a16="http://schemas.microsoft.com/office/drawing/2014/main" id="{5B4E785D-EB2F-124E-99EF-7FFF05C52E36}"/>
              </a:ext>
            </a:extLst>
          </p:cNvPr>
          <p:cNvSpPr>
            <a:spLocks noGrp="1"/>
          </p:cNvSpPr>
          <p:nvPr>
            <p:ph type="sldNum" sz="quarter" idx="12"/>
          </p:nvPr>
        </p:nvSpPr>
        <p:spPr/>
        <p:txBody>
          <a:bodyPr/>
          <a:lstStyle>
            <a:lvl1pPr>
              <a:defRPr/>
            </a:lvl1pPr>
          </a:lstStyle>
          <a:p>
            <a:fld id="{88BB057D-197F-8A42-A7D2-BE26C0D21E1D}" type="slidenum">
              <a:rPr lang="pt-BR" altLang="en-US"/>
              <a:pPr/>
              <a:t>‹#›</a:t>
            </a:fld>
            <a:endParaRPr lang="pt-BR" altLang="en-US" dirty="0"/>
          </a:p>
        </p:txBody>
      </p:sp>
    </p:spTree>
    <p:extLst>
      <p:ext uri="{BB962C8B-B14F-4D97-AF65-F5344CB8AC3E}">
        <p14:creationId xmlns:p14="http://schemas.microsoft.com/office/powerpoint/2010/main" val="128186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659E02D0-E1AA-E54E-8772-DA7E876F2675}"/>
              </a:ext>
            </a:extLst>
          </p:cNvPr>
          <p:cNvSpPr>
            <a:spLocks noGrp="1"/>
          </p:cNvSpPr>
          <p:nvPr>
            <p:ph type="dt" sz="half" idx="10"/>
          </p:nvPr>
        </p:nvSpPr>
        <p:spPr/>
        <p:txBody>
          <a:bodyPr/>
          <a:lstStyle>
            <a:lvl1pPr>
              <a:defRPr/>
            </a:lvl1pPr>
          </a:lstStyle>
          <a:p>
            <a:fld id="{816A017B-93F2-9D47-872D-0A9A5E5E041C}" type="datetimeFigureOut">
              <a:rPr lang="pt-BR" altLang="en-US"/>
              <a:pPr/>
              <a:t>24/05/2019</a:t>
            </a:fld>
            <a:endParaRPr lang="pt-BR" altLang="en-US" dirty="0"/>
          </a:p>
        </p:txBody>
      </p:sp>
      <p:sp>
        <p:nvSpPr>
          <p:cNvPr id="8" name="Espaço Reservado para Rodapé 4">
            <a:extLst>
              <a:ext uri="{FF2B5EF4-FFF2-40B4-BE49-F238E27FC236}">
                <a16:creationId xmlns:a16="http://schemas.microsoft.com/office/drawing/2014/main" id="{FAC0BBAC-7EBF-4C4E-90A3-76C9B6FA6872}"/>
              </a:ext>
            </a:extLst>
          </p:cNvPr>
          <p:cNvSpPr>
            <a:spLocks noGrp="1"/>
          </p:cNvSpPr>
          <p:nvPr>
            <p:ph type="ftr" sz="quarter" idx="11"/>
          </p:nvPr>
        </p:nvSpPr>
        <p:spPr/>
        <p:txBody>
          <a:bodyPr/>
          <a:lstStyle>
            <a:lvl1pPr>
              <a:defRPr/>
            </a:lvl1pPr>
          </a:lstStyle>
          <a:p>
            <a:pPr>
              <a:defRPr/>
            </a:pPr>
            <a:endParaRPr lang="pt-BR" dirty="0"/>
          </a:p>
        </p:txBody>
      </p:sp>
      <p:sp>
        <p:nvSpPr>
          <p:cNvPr id="9" name="Espaço Reservado para Número de Slide 5">
            <a:extLst>
              <a:ext uri="{FF2B5EF4-FFF2-40B4-BE49-F238E27FC236}">
                <a16:creationId xmlns:a16="http://schemas.microsoft.com/office/drawing/2014/main" id="{AD50F3AE-460E-7244-85F4-B5BC18691AFB}"/>
              </a:ext>
            </a:extLst>
          </p:cNvPr>
          <p:cNvSpPr>
            <a:spLocks noGrp="1"/>
          </p:cNvSpPr>
          <p:nvPr>
            <p:ph type="sldNum" sz="quarter" idx="12"/>
          </p:nvPr>
        </p:nvSpPr>
        <p:spPr/>
        <p:txBody>
          <a:bodyPr/>
          <a:lstStyle>
            <a:lvl1pPr>
              <a:defRPr/>
            </a:lvl1pPr>
          </a:lstStyle>
          <a:p>
            <a:fld id="{D13A7115-B158-0649-A448-FA49FD5F162E}" type="slidenum">
              <a:rPr lang="pt-BR" altLang="en-US"/>
              <a:pPr/>
              <a:t>‹#›</a:t>
            </a:fld>
            <a:endParaRPr lang="pt-BR" altLang="en-US" dirty="0"/>
          </a:p>
        </p:txBody>
      </p:sp>
    </p:spTree>
    <p:extLst>
      <p:ext uri="{BB962C8B-B14F-4D97-AF65-F5344CB8AC3E}">
        <p14:creationId xmlns:p14="http://schemas.microsoft.com/office/powerpoint/2010/main" val="1365954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Data 3">
            <a:extLst>
              <a:ext uri="{FF2B5EF4-FFF2-40B4-BE49-F238E27FC236}">
                <a16:creationId xmlns:a16="http://schemas.microsoft.com/office/drawing/2014/main" id="{C4C72C85-5D3D-FA47-BE85-8665D225F1FD}"/>
              </a:ext>
            </a:extLst>
          </p:cNvPr>
          <p:cNvSpPr>
            <a:spLocks noGrp="1"/>
          </p:cNvSpPr>
          <p:nvPr>
            <p:ph type="dt" sz="half" idx="10"/>
          </p:nvPr>
        </p:nvSpPr>
        <p:spPr/>
        <p:txBody>
          <a:bodyPr/>
          <a:lstStyle>
            <a:lvl1pPr>
              <a:defRPr/>
            </a:lvl1pPr>
          </a:lstStyle>
          <a:p>
            <a:fld id="{E82CB859-C897-084B-915B-733FB381B3B0}" type="datetimeFigureOut">
              <a:rPr lang="pt-BR" altLang="en-US"/>
              <a:pPr/>
              <a:t>24/05/2019</a:t>
            </a:fld>
            <a:endParaRPr lang="pt-BR" altLang="en-US" dirty="0"/>
          </a:p>
        </p:txBody>
      </p:sp>
      <p:sp>
        <p:nvSpPr>
          <p:cNvPr id="4" name="Espaço Reservado para Rodapé 4">
            <a:extLst>
              <a:ext uri="{FF2B5EF4-FFF2-40B4-BE49-F238E27FC236}">
                <a16:creationId xmlns:a16="http://schemas.microsoft.com/office/drawing/2014/main" id="{0E069A58-1CC7-7247-A8F4-6AC809D3B50D}"/>
              </a:ext>
            </a:extLst>
          </p:cNvPr>
          <p:cNvSpPr>
            <a:spLocks noGrp="1"/>
          </p:cNvSpPr>
          <p:nvPr>
            <p:ph type="ftr" sz="quarter" idx="11"/>
          </p:nvPr>
        </p:nvSpPr>
        <p:spPr/>
        <p:txBody>
          <a:bodyPr/>
          <a:lstStyle>
            <a:lvl1pPr>
              <a:defRPr/>
            </a:lvl1pPr>
          </a:lstStyle>
          <a:p>
            <a:pPr>
              <a:defRPr/>
            </a:pPr>
            <a:endParaRPr lang="pt-BR" dirty="0"/>
          </a:p>
        </p:txBody>
      </p:sp>
      <p:sp>
        <p:nvSpPr>
          <p:cNvPr id="5" name="Espaço Reservado para Número de Slide 5">
            <a:extLst>
              <a:ext uri="{FF2B5EF4-FFF2-40B4-BE49-F238E27FC236}">
                <a16:creationId xmlns:a16="http://schemas.microsoft.com/office/drawing/2014/main" id="{B9166001-2555-FB46-B92F-1426B3111163}"/>
              </a:ext>
            </a:extLst>
          </p:cNvPr>
          <p:cNvSpPr>
            <a:spLocks noGrp="1"/>
          </p:cNvSpPr>
          <p:nvPr>
            <p:ph type="sldNum" sz="quarter" idx="12"/>
          </p:nvPr>
        </p:nvSpPr>
        <p:spPr/>
        <p:txBody>
          <a:bodyPr/>
          <a:lstStyle>
            <a:lvl1pPr>
              <a:defRPr/>
            </a:lvl1pPr>
          </a:lstStyle>
          <a:p>
            <a:fld id="{E7E239A2-ACBC-B64F-B833-599C29EC25AB}" type="slidenum">
              <a:rPr lang="pt-BR" altLang="en-US"/>
              <a:pPr/>
              <a:t>‹#›</a:t>
            </a:fld>
            <a:endParaRPr lang="pt-BR" altLang="en-US" dirty="0"/>
          </a:p>
        </p:txBody>
      </p:sp>
    </p:spTree>
    <p:extLst>
      <p:ext uri="{BB962C8B-B14F-4D97-AF65-F5344CB8AC3E}">
        <p14:creationId xmlns:p14="http://schemas.microsoft.com/office/powerpoint/2010/main" val="4162475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02195079-13CB-C444-B04D-4F19028511E6}"/>
              </a:ext>
            </a:extLst>
          </p:cNvPr>
          <p:cNvSpPr>
            <a:spLocks noGrp="1"/>
          </p:cNvSpPr>
          <p:nvPr>
            <p:ph type="dt" sz="half" idx="10"/>
          </p:nvPr>
        </p:nvSpPr>
        <p:spPr/>
        <p:txBody>
          <a:bodyPr/>
          <a:lstStyle>
            <a:lvl1pPr>
              <a:defRPr/>
            </a:lvl1pPr>
          </a:lstStyle>
          <a:p>
            <a:fld id="{83849168-30C0-544D-B281-671C285D2BA9}" type="datetimeFigureOut">
              <a:rPr lang="pt-BR" altLang="en-US"/>
              <a:pPr/>
              <a:t>24/05/2019</a:t>
            </a:fld>
            <a:endParaRPr lang="pt-BR" altLang="en-US" dirty="0"/>
          </a:p>
        </p:txBody>
      </p:sp>
      <p:sp>
        <p:nvSpPr>
          <p:cNvPr id="3" name="Espaço Reservado para Rodapé 4">
            <a:extLst>
              <a:ext uri="{FF2B5EF4-FFF2-40B4-BE49-F238E27FC236}">
                <a16:creationId xmlns:a16="http://schemas.microsoft.com/office/drawing/2014/main" id="{4196BD0F-22A0-DC45-B12E-4FD309694C08}"/>
              </a:ext>
            </a:extLst>
          </p:cNvPr>
          <p:cNvSpPr>
            <a:spLocks noGrp="1"/>
          </p:cNvSpPr>
          <p:nvPr>
            <p:ph type="ftr" sz="quarter" idx="11"/>
          </p:nvPr>
        </p:nvSpPr>
        <p:spPr/>
        <p:txBody>
          <a:bodyPr/>
          <a:lstStyle>
            <a:lvl1pPr>
              <a:defRPr/>
            </a:lvl1pPr>
          </a:lstStyle>
          <a:p>
            <a:pPr>
              <a:defRPr/>
            </a:pPr>
            <a:endParaRPr lang="pt-BR" dirty="0"/>
          </a:p>
        </p:txBody>
      </p:sp>
      <p:sp>
        <p:nvSpPr>
          <p:cNvPr id="4" name="Espaço Reservado para Número de Slide 5">
            <a:extLst>
              <a:ext uri="{FF2B5EF4-FFF2-40B4-BE49-F238E27FC236}">
                <a16:creationId xmlns:a16="http://schemas.microsoft.com/office/drawing/2014/main" id="{5BFDB8BD-87D9-A448-B4AD-439195D9CBF3}"/>
              </a:ext>
            </a:extLst>
          </p:cNvPr>
          <p:cNvSpPr>
            <a:spLocks noGrp="1"/>
          </p:cNvSpPr>
          <p:nvPr>
            <p:ph type="sldNum" sz="quarter" idx="12"/>
          </p:nvPr>
        </p:nvSpPr>
        <p:spPr/>
        <p:txBody>
          <a:bodyPr/>
          <a:lstStyle>
            <a:lvl1pPr>
              <a:defRPr/>
            </a:lvl1pPr>
          </a:lstStyle>
          <a:p>
            <a:fld id="{B5296F27-48BA-F544-8E3C-591B0E816F0C}" type="slidenum">
              <a:rPr lang="pt-BR" altLang="en-US"/>
              <a:pPr/>
              <a:t>‹#›</a:t>
            </a:fld>
            <a:endParaRPr lang="pt-BR" altLang="en-US" dirty="0"/>
          </a:p>
        </p:txBody>
      </p:sp>
    </p:spTree>
    <p:extLst>
      <p:ext uri="{BB962C8B-B14F-4D97-AF65-F5344CB8AC3E}">
        <p14:creationId xmlns:p14="http://schemas.microsoft.com/office/powerpoint/2010/main" val="209334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3">
            <a:extLst>
              <a:ext uri="{FF2B5EF4-FFF2-40B4-BE49-F238E27FC236}">
                <a16:creationId xmlns:a16="http://schemas.microsoft.com/office/drawing/2014/main" id="{1B0E2087-D287-0149-AB74-5EF68B37BE94}"/>
              </a:ext>
            </a:extLst>
          </p:cNvPr>
          <p:cNvSpPr>
            <a:spLocks noGrp="1"/>
          </p:cNvSpPr>
          <p:nvPr>
            <p:ph type="dt" sz="half" idx="10"/>
          </p:nvPr>
        </p:nvSpPr>
        <p:spPr/>
        <p:txBody>
          <a:bodyPr/>
          <a:lstStyle>
            <a:lvl1pPr>
              <a:defRPr/>
            </a:lvl1pPr>
          </a:lstStyle>
          <a:p>
            <a:fld id="{C3FACC3A-831D-6C43-9A68-388F377813F0}" type="datetimeFigureOut">
              <a:rPr lang="pt-BR" altLang="en-US"/>
              <a:pPr/>
              <a:t>24/05/2019</a:t>
            </a:fld>
            <a:endParaRPr lang="pt-BR" altLang="en-US" dirty="0"/>
          </a:p>
        </p:txBody>
      </p:sp>
      <p:sp>
        <p:nvSpPr>
          <p:cNvPr id="6" name="Espaço Reservado para Rodapé 4">
            <a:extLst>
              <a:ext uri="{FF2B5EF4-FFF2-40B4-BE49-F238E27FC236}">
                <a16:creationId xmlns:a16="http://schemas.microsoft.com/office/drawing/2014/main" id="{D9FEC47B-55F3-5945-812E-E0618D23A9ED}"/>
              </a:ext>
            </a:extLst>
          </p:cNvPr>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a:extLst>
              <a:ext uri="{FF2B5EF4-FFF2-40B4-BE49-F238E27FC236}">
                <a16:creationId xmlns:a16="http://schemas.microsoft.com/office/drawing/2014/main" id="{ACAE9001-1B8E-BD4E-8F6E-36401DA03ED4}"/>
              </a:ext>
            </a:extLst>
          </p:cNvPr>
          <p:cNvSpPr>
            <a:spLocks noGrp="1"/>
          </p:cNvSpPr>
          <p:nvPr>
            <p:ph type="sldNum" sz="quarter" idx="12"/>
          </p:nvPr>
        </p:nvSpPr>
        <p:spPr/>
        <p:txBody>
          <a:bodyPr/>
          <a:lstStyle>
            <a:lvl1pPr>
              <a:defRPr/>
            </a:lvl1pPr>
          </a:lstStyle>
          <a:p>
            <a:fld id="{E80F85D6-7275-E44A-8D6C-7FD5C88A410F}" type="slidenum">
              <a:rPr lang="pt-BR" altLang="en-US"/>
              <a:pPr/>
              <a:t>‹#›</a:t>
            </a:fld>
            <a:endParaRPr lang="pt-BR" altLang="en-US" dirty="0"/>
          </a:p>
        </p:txBody>
      </p:sp>
    </p:spTree>
    <p:extLst>
      <p:ext uri="{BB962C8B-B14F-4D97-AF65-F5344CB8AC3E}">
        <p14:creationId xmlns:p14="http://schemas.microsoft.com/office/powerpoint/2010/main" val="482024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Espaço Reservado para Data 3">
            <a:extLst>
              <a:ext uri="{FF2B5EF4-FFF2-40B4-BE49-F238E27FC236}">
                <a16:creationId xmlns:a16="http://schemas.microsoft.com/office/drawing/2014/main" id="{12D67203-4B0D-054C-BC79-73CB8670FA04}"/>
              </a:ext>
            </a:extLst>
          </p:cNvPr>
          <p:cNvSpPr>
            <a:spLocks noGrp="1"/>
          </p:cNvSpPr>
          <p:nvPr>
            <p:ph type="dt" sz="half" idx="10"/>
          </p:nvPr>
        </p:nvSpPr>
        <p:spPr/>
        <p:txBody>
          <a:bodyPr/>
          <a:lstStyle>
            <a:lvl1pPr>
              <a:defRPr/>
            </a:lvl1pPr>
          </a:lstStyle>
          <a:p>
            <a:fld id="{0B80D9F5-4DFD-7840-AA1D-97CDA6F4560E}" type="datetimeFigureOut">
              <a:rPr lang="pt-BR" altLang="en-US"/>
              <a:pPr/>
              <a:t>24/05/2019</a:t>
            </a:fld>
            <a:endParaRPr lang="pt-BR" altLang="en-US" dirty="0"/>
          </a:p>
        </p:txBody>
      </p:sp>
      <p:sp>
        <p:nvSpPr>
          <p:cNvPr id="6" name="Espaço Reservado para Rodapé 4">
            <a:extLst>
              <a:ext uri="{FF2B5EF4-FFF2-40B4-BE49-F238E27FC236}">
                <a16:creationId xmlns:a16="http://schemas.microsoft.com/office/drawing/2014/main" id="{74A7B011-B5F3-E742-8B7D-73ABF9BA9A18}"/>
              </a:ext>
            </a:extLst>
          </p:cNvPr>
          <p:cNvSpPr>
            <a:spLocks noGrp="1"/>
          </p:cNvSpPr>
          <p:nvPr>
            <p:ph type="ftr" sz="quarter" idx="11"/>
          </p:nvPr>
        </p:nvSpPr>
        <p:spPr/>
        <p:txBody>
          <a:bodyPr/>
          <a:lstStyle>
            <a:lvl1pPr>
              <a:defRPr/>
            </a:lvl1pPr>
          </a:lstStyle>
          <a:p>
            <a:pPr>
              <a:defRPr/>
            </a:pPr>
            <a:endParaRPr lang="pt-BR" dirty="0"/>
          </a:p>
        </p:txBody>
      </p:sp>
      <p:sp>
        <p:nvSpPr>
          <p:cNvPr id="7" name="Espaço Reservado para Número de Slide 5">
            <a:extLst>
              <a:ext uri="{FF2B5EF4-FFF2-40B4-BE49-F238E27FC236}">
                <a16:creationId xmlns:a16="http://schemas.microsoft.com/office/drawing/2014/main" id="{6FE7FDF7-FDCA-DC42-81E1-5C1820E1E6B2}"/>
              </a:ext>
            </a:extLst>
          </p:cNvPr>
          <p:cNvSpPr>
            <a:spLocks noGrp="1"/>
          </p:cNvSpPr>
          <p:nvPr>
            <p:ph type="sldNum" sz="quarter" idx="12"/>
          </p:nvPr>
        </p:nvSpPr>
        <p:spPr/>
        <p:txBody>
          <a:bodyPr/>
          <a:lstStyle>
            <a:lvl1pPr>
              <a:defRPr/>
            </a:lvl1pPr>
          </a:lstStyle>
          <a:p>
            <a:fld id="{420A7B62-1FA4-E342-870D-2AB444659948}" type="slidenum">
              <a:rPr lang="pt-BR" altLang="en-US"/>
              <a:pPr/>
              <a:t>‹#›</a:t>
            </a:fld>
            <a:endParaRPr lang="pt-BR" altLang="en-US" dirty="0"/>
          </a:p>
        </p:txBody>
      </p:sp>
    </p:spTree>
    <p:extLst>
      <p:ext uri="{BB962C8B-B14F-4D97-AF65-F5344CB8AC3E}">
        <p14:creationId xmlns:p14="http://schemas.microsoft.com/office/powerpoint/2010/main" val="12900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47D7840F-B9AF-AD4D-B3E0-9BBEE2878F02}"/>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en-US"/>
              <a:t>Clique para editar o estilo do título mestre</a:t>
            </a:r>
          </a:p>
        </p:txBody>
      </p:sp>
      <p:sp>
        <p:nvSpPr>
          <p:cNvPr id="1027" name="Espaço Reservado para Texto 2">
            <a:extLst>
              <a:ext uri="{FF2B5EF4-FFF2-40B4-BE49-F238E27FC236}">
                <a16:creationId xmlns:a16="http://schemas.microsoft.com/office/drawing/2014/main" id="{2E12E782-0F3E-ED40-9B13-E344D10EDE36}"/>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4" name="Espaço Reservado para Data 3">
            <a:extLst>
              <a:ext uri="{FF2B5EF4-FFF2-40B4-BE49-F238E27FC236}">
                <a16:creationId xmlns:a16="http://schemas.microsoft.com/office/drawing/2014/main" id="{946BBD2E-C029-F143-8E41-F3C7F03ADE36}"/>
              </a:ext>
            </a:extLst>
          </p:cNvPr>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anose="020F0502020204030204" pitchFamily="34" charset="0"/>
                <a:cs typeface="Arial" panose="020B0604020202020204" pitchFamily="34" charset="0"/>
              </a:defRPr>
            </a:lvl1pPr>
          </a:lstStyle>
          <a:p>
            <a:fld id="{7B853DE7-EA6B-5E47-B364-3A2F43CE2523}" type="datetimeFigureOut">
              <a:rPr lang="pt-BR" altLang="en-US"/>
              <a:pPr/>
              <a:t>24/05/2019</a:t>
            </a:fld>
            <a:endParaRPr lang="pt-BR" altLang="en-US" dirty="0"/>
          </a:p>
        </p:txBody>
      </p:sp>
      <p:sp>
        <p:nvSpPr>
          <p:cNvPr id="5" name="Espaço Reservado para Rodapé 4">
            <a:extLst>
              <a:ext uri="{FF2B5EF4-FFF2-40B4-BE49-F238E27FC236}">
                <a16:creationId xmlns:a16="http://schemas.microsoft.com/office/drawing/2014/main" id="{AE492919-E6C5-F34F-846F-47EB8F033B6A}"/>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pt-BR" dirty="0"/>
          </a:p>
        </p:txBody>
      </p:sp>
      <p:sp>
        <p:nvSpPr>
          <p:cNvPr id="6" name="Espaço Reservado para Número de Slide 5">
            <a:extLst>
              <a:ext uri="{FF2B5EF4-FFF2-40B4-BE49-F238E27FC236}">
                <a16:creationId xmlns:a16="http://schemas.microsoft.com/office/drawing/2014/main" id="{503E8233-FC99-274D-A175-AF0552AC3F60}"/>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cs typeface="Arial" panose="020B0604020202020204" pitchFamily="34" charset="0"/>
              </a:defRPr>
            </a:lvl1pPr>
          </a:lstStyle>
          <a:p>
            <a:fld id="{F78ED9E3-6DAE-914D-BF5A-8A1079A44319}" type="slidenum">
              <a:rPr lang="pt-BR" altLang="en-US"/>
              <a:pPr/>
              <a:t>‹#›</a:t>
            </a:fld>
            <a:endParaRPr lang="pt-BR" altLang="en-US" dirty="0"/>
          </a:p>
        </p:txBody>
      </p:sp>
      <p:pic>
        <p:nvPicPr>
          <p:cNvPr id="1031" name="Imagem 6" descr="AF PPT Migra‹o da M#609F37.jpg">
            <a:extLst>
              <a:ext uri="{FF2B5EF4-FFF2-40B4-BE49-F238E27FC236}">
                <a16:creationId xmlns:a16="http://schemas.microsoft.com/office/drawing/2014/main" id="{271E7978-9595-3E40-B46B-B462DF3480D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9"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eb.stanford.edu/class/cs224n/lecture_notes/cs224n-2017-gradient-notes.pdf"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9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en.wikipedia.org/wiki/Activation_func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50.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a:extLst>
              <a:ext uri="{FF2B5EF4-FFF2-40B4-BE49-F238E27FC236}">
                <a16:creationId xmlns:a16="http://schemas.microsoft.com/office/drawing/2014/main" id="{85E060EE-2B27-F841-98F4-05D9B0A95A8E}"/>
              </a:ext>
            </a:extLst>
          </p:cNvPr>
          <p:cNvSpPr>
            <a:spLocks noGrp="1"/>
          </p:cNvSpPr>
          <p:nvPr>
            <p:ph type="ctrTitle"/>
          </p:nvPr>
        </p:nvSpPr>
        <p:spPr/>
        <p:txBody>
          <a:bodyPr/>
          <a:lstStyle/>
          <a:p>
            <a:r>
              <a:rPr lang="pt-BR" altLang="en-US" dirty="0">
                <a:ea typeface="ＭＳ Ｐゴシック" panose="020B0600070205080204" pitchFamily="34" charset="-128"/>
              </a:rPr>
              <a:t>Análise Preditiva</a:t>
            </a:r>
            <a:br>
              <a:rPr lang="pt-BR" altLang="en-US" dirty="0">
                <a:ea typeface="ＭＳ Ｐゴシック" panose="020B0600070205080204" pitchFamily="34" charset="-128"/>
              </a:rPr>
            </a:br>
            <a:r>
              <a:rPr lang="pt-BR" altLang="en-US" dirty="0">
                <a:ea typeface="ＭＳ Ｐゴシック" panose="020B0600070205080204" pitchFamily="34" charset="-128"/>
              </a:rPr>
              <a:t>Aula 7</a:t>
            </a:r>
            <a:br>
              <a:rPr lang="pt-BR" altLang="en-US" dirty="0">
                <a:ea typeface="ＭＳ Ｐゴシック" panose="020B0600070205080204" pitchFamily="34" charset="-128"/>
              </a:rPr>
            </a:br>
            <a:r>
              <a:rPr lang="pt-BR" altLang="en-US" i="1" dirty="0">
                <a:ea typeface="ＭＳ Ｐゴシック" panose="020B0600070205080204" pitchFamily="34" charset="-128"/>
              </a:rPr>
              <a:t>Redes Neurais Rasas e Profundas</a:t>
            </a:r>
            <a:br>
              <a:rPr lang="pt-BR" altLang="en-US" dirty="0">
                <a:ea typeface="ＭＳ Ｐゴシック" panose="020B0600070205080204" pitchFamily="34" charset="-128"/>
              </a:rPr>
            </a:br>
            <a:endParaRPr lang="pt-BR" altLang="en-US" dirty="0">
              <a:ea typeface="ＭＳ Ｐゴシック" panose="020B0600070205080204" pitchFamily="34" charset="-128"/>
            </a:endParaRPr>
          </a:p>
        </p:txBody>
      </p:sp>
      <p:sp>
        <p:nvSpPr>
          <p:cNvPr id="5" name="Subtitle 4">
            <a:extLst>
              <a:ext uri="{FF2B5EF4-FFF2-40B4-BE49-F238E27FC236}">
                <a16:creationId xmlns:a16="http://schemas.microsoft.com/office/drawing/2014/main" id="{E4B438A9-CDBB-924F-B3B8-F7D5D09BD43E}"/>
              </a:ext>
            </a:extLst>
          </p:cNvPr>
          <p:cNvSpPr>
            <a:spLocks noGrp="1"/>
          </p:cNvSpPr>
          <p:nvPr>
            <p:ph type="subTitle" idx="1"/>
          </p:nvPr>
        </p:nvSpPr>
        <p:spPr/>
        <p:txBody>
          <a:bodyPr/>
          <a:lstStyle/>
          <a:p>
            <a:pPr>
              <a:buFont typeface="Arial" charset="0"/>
              <a:buNone/>
              <a:defRPr/>
            </a:pPr>
            <a:r>
              <a:rPr lang="pt-BR" dirty="0">
                <a:cs typeface="+mn-cs"/>
              </a:rPr>
              <a:t>Bruno Silva</a:t>
            </a:r>
          </a:p>
          <a:p>
            <a:pPr>
              <a:buFont typeface="Arial" charset="0"/>
              <a:buNone/>
              <a:defRPr/>
            </a:pPr>
            <a:r>
              <a:rPr lang="pt-BR" dirty="0" err="1">
                <a:cs typeface="+mn-cs"/>
              </a:rPr>
              <a:t>sbruno@br.ibm.com</a:t>
            </a:r>
            <a:endParaRPr lang="pt-BR" dirty="0">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772816"/>
            <a:ext cx="4088114" cy="2848633"/>
          </a:xfrm>
          <a:prstGeom prst="rect">
            <a:avLst/>
          </a:prstGeom>
        </p:spPr>
      </p:pic>
      <p:pic>
        <p:nvPicPr>
          <p:cNvPr id="4" name="Picture 3"/>
          <p:cNvPicPr>
            <a:picLocks noChangeAspect="1"/>
          </p:cNvPicPr>
          <p:nvPr/>
        </p:nvPicPr>
        <p:blipFill>
          <a:blip r:embed="rId3"/>
          <a:stretch>
            <a:fillRect/>
          </a:stretch>
        </p:blipFill>
        <p:spPr>
          <a:xfrm>
            <a:off x="4455703" y="1700808"/>
            <a:ext cx="4664989" cy="284863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Estado da arte em </a:t>
            </a:r>
            <a:r>
              <a:rPr lang="mr-IN" dirty="0"/>
              <a:t>...</a:t>
            </a:r>
            <a:endParaRPr lang="en-US" dirty="0"/>
          </a:p>
        </p:txBody>
      </p:sp>
    </p:spTree>
    <p:extLst>
      <p:ext uri="{BB962C8B-B14F-4D97-AF65-F5344CB8AC3E}">
        <p14:creationId xmlns:p14="http://schemas.microsoft.com/office/powerpoint/2010/main" val="123689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Treinamento</a:t>
            </a:r>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Dados da amostra rotulada</a:t>
            </a:r>
          </a:p>
          <a:p>
            <a:pPr algn="ctr"/>
            <a:r>
              <a:rPr lang="en-US" dirty="0"/>
              <a:t>(</a:t>
            </a:r>
            <a:r>
              <a:rPr lang="en-US" sz="2000" b="1" dirty="0">
                <a:solidFill>
                  <a:schemeClr val="bg1"/>
                </a:solidFill>
              </a:rPr>
              <a:t>fornada</a:t>
            </a:r>
            <a:r>
              <a:rPr lang="en-US" dirty="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Forward</a:t>
            </a:r>
          </a:p>
          <a:p>
            <a:pPr algn="ctr"/>
            <a:r>
              <a:rPr lang="en-US" dirty="0"/>
              <a:t> através da rede, obter previsões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solidFill>
                  <a:schemeClr val="bg1"/>
                </a:solidFill>
              </a:rPr>
              <a:t>Backwards propagam</a:t>
            </a:r>
            <a:r>
              <a:rPr lang="en-US" dirty="0"/>
              <a:t> os erros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a:t>Atualizar</a:t>
            </a:r>
            <a:r>
              <a:rPr lang="en-US" sz="2000" dirty="0"/>
              <a:t> </a:t>
            </a:r>
            <a:r>
              <a:rPr lang="en-US" dirty="0"/>
              <a:t>os pesos da rede</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938" y="2841930"/>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3997152"/>
            <a:ext cx="2559600" cy="2032048"/>
          </a:xfrm>
          <a:prstGeom prst="rect">
            <a:avLst/>
          </a:prstGeom>
        </p:spPr>
      </p:pic>
      <p:sp>
        <p:nvSpPr>
          <p:cNvPr id="21" name="TextBox 20"/>
          <p:cNvSpPr txBox="1"/>
          <p:nvPr/>
        </p:nvSpPr>
        <p:spPr>
          <a:xfrm>
            <a:off x="355600" y="2852936"/>
            <a:ext cx="5880100" cy="923330"/>
          </a:xfrm>
          <a:prstGeom prst="rect">
            <a:avLst/>
          </a:prstGeom>
          <a:noFill/>
        </p:spPr>
        <p:txBody>
          <a:bodyPr wrap="square" rtlCol="0">
            <a:spAutoFit/>
          </a:bodyPr>
          <a:lstStyle/>
          <a:p>
            <a:r>
              <a:rPr lang="en-US" dirty="0"/>
              <a:t>Otimizar (min. Ou máx.) </a:t>
            </a:r>
            <a:r>
              <a:rPr lang="en-US" b="1" dirty="0">
                <a:solidFill>
                  <a:schemeClr val="accent2"/>
                </a:solidFill>
              </a:rPr>
              <a:t>função objetivo de custo / </a:t>
            </a:r>
          </a:p>
          <a:p>
            <a:r>
              <a:rPr lang="en-US" dirty="0"/>
              <a:t>Gerar </a:t>
            </a:r>
            <a:r>
              <a:rPr lang="en-US" b="1" dirty="0">
                <a:solidFill>
                  <a:schemeClr val="accent2"/>
                </a:solidFill>
              </a:rPr>
              <a:t>sinal de erro </a:t>
            </a:r>
            <a:r>
              <a:rPr lang="en-US" dirty="0"/>
              <a:t>que mede a diferença entre as previsões e os valores alvo</a:t>
            </a:r>
          </a:p>
        </p:txBody>
      </p:sp>
      <p:sp>
        <p:nvSpPr>
          <p:cNvPr id="23" name="TextBox 22"/>
          <p:cNvSpPr txBox="1"/>
          <p:nvPr/>
        </p:nvSpPr>
        <p:spPr>
          <a:xfrm>
            <a:off x="3187239" y="5018055"/>
            <a:ext cx="5701481" cy="1169551"/>
          </a:xfrm>
          <a:prstGeom prst="rect">
            <a:avLst/>
          </a:prstGeom>
          <a:noFill/>
        </p:spPr>
        <p:txBody>
          <a:bodyPr wrap="square" rtlCol="0">
            <a:spAutoFit/>
          </a:bodyPr>
          <a:lstStyle/>
          <a:p>
            <a:r>
              <a:rPr lang="en-US" sz="1400" dirty="0"/>
              <a:t>Use sinal de erro para mudar o </a:t>
            </a:r>
            <a:r>
              <a:rPr lang="en-US" sz="1400" b="1" dirty="0">
                <a:solidFill>
                  <a:schemeClr val="accent2"/>
                </a:solidFill>
              </a:rPr>
              <a:t>pesos</a:t>
            </a:r>
            <a:r>
              <a:rPr lang="en-US" sz="1400" dirty="0"/>
              <a:t> e obter previsões mais precisas </a:t>
            </a:r>
          </a:p>
          <a:p>
            <a:r>
              <a:rPr lang="en-US" sz="1400" dirty="0"/>
              <a:t>Subtraindo-se uma fracção do </a:t>
            </a:r>
            <a:r>
              <a:rPr lang="en-US" sz="1400" b="1" dirty="0">
                <a:solidFill>
                  <a:schemeClr val="accent2"/>
                </a:solidFill>
              </a:rPr>
              <a:t>gradiente</a:t>
            </a:r>
            <a:r>
              <a:rPr lang="en-US" sz="1400" dirty="0"/>
              <a:t> você se move em direção ao </a:t>
            </a:r>
            <a:r>
              <a:rPr lang="en-US" sz="1400" b="1" dirty="0">
                <a:solidFill>
                  <a:schemeClr val="accent2"/>
                </a:solidFill>
              </a:rPr>
              <a:t>(Local) mínimo da </a:t>
            </a:r>
            <a:r>
              <a:rPr lang="en-US" sz="1400" b="1" dirty="0" err="1">
                <a:solidFill>
                  <a:schemeClr val="accent2"/>
                </a:solidFill>
              </a:rPr>
              <a:t>função</a:t>
            </a:r>
            <a:r>
              <a:rPr lang="en-US" sz="1400" b="1" dirty="0">
                <a:solidFill>
                  <a:schemeClr val="accent2"/>
                </a:solidFill>
              </a:rPr>
              <a:t> </a:t>
            </a:r>
            <a:r>
              <a:rPr lang="en-US" sz="1400" b="1" dirty="0" err="1">
                <a:solidFill>
                  <a:schemeClr val="accent2"/>
                </a:solidFill>
              </a:rPr>
              <a:t>custo</a:t>
            </a:r>
            <a:endParaRPr lang="el-GR" sz="1400" b="1" dirty="0">
              <a:solidFill>
                <a:schemeClr val="accent2"/>
              </a:solidFill>
            </a:endParaRPr>
          </a:p>
          <a:p>
            <a:endParaRPr lang="el-GR" sz="1400" dirty="0"/>
          </a:p>
        </p:txBody>
      </p:sp>
    </p:spTree>
    <p:extLst>
      <p:ext uri="{BB962C8B-B14F-4D97-AF65-F5344CB8AC3E}">
        <p14:creationId xmlns:p14="http://schemas.microsoft.com/office/powerpoint/2010/main" val="50520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Gradiente descendente</a:t>
            </a:r>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função objetivo de custo / </a:t>
                </a: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a:t>Atualizar cada elemento </a:t>
            </a:r>
            <a:r>
              <a:rPr lang="el-GR" dirty="0"/>
              <a:t>θ</a:t>
            </a:r>
          </a:p>
        </p:txBody>
      </p:sp>
      <p:sp>
        <p:nvSpPr>
          <p:cNvPr id="8" name="TextBox 7"/>
          <p:cNvSpPr txBox="1"/>
          <p:nvPr/>
        </p:nvSpPr>
        <p:spPr>
          <a:xfrm>
            <a:off x="3539455" y="2915652"/>
            <a:ext cx="3895618" cy="369332"/>
          </a:xfrm>
          <a:prstGeom prst="rect">
            <a:avLst/>
          </a:prstGeom>
          <a:noFill/>
        </p:spPr>
        <p:txBody>
          <a:bodyPr wrap="none" rtlCol="0">
            <a:spAutoFit/>
          </a:bodyPr>
          <a:lstStyle/>
          <a:p>
            <a:r>
              <a:rPr lang="en-US" dirty="0"/>
              <a:t>notação matricial para </a:t>
            </a:r>
            <a:r>
              <a:rPr lang="en-US" dirty="0" err="1"/>
              <a:t>todos</a:t>
            </a:r>
            <a:r>
              <a:rPr lang="en-US" dirty="0"/>
              <a:t> </a:t>
            </a:r>
            <a:r>
              <a:rPr lang="en-US" dirty="0" err="1"/>
              <a:t>os</a:t>
            </a:r>
            <a:r>
              <a:rPr lang="en-US" dirty="0"/>
              <a:t> </a:t>
            </a:r>
            <a:r>
              <a:rPr lang="en-US" dirty="0" err="1"/>
              <a:t>parâmetros</a:t>
            </a:r>
            <a:endParaRPr lang="el-GR" dirty="0"/>
          </a:p>
        </p:txBody>
      </p:sp>
      <p:pic>
        <p:nvPicPr>
          <p:cNvPr id="17" name="Εικόνα 16"/>
          <p:cNvPicPr>
            <a:picLocks noChangeAspect="1"/>
          </p:cNvPicPr>
          <p:nvPr/>
        </p:nvPicPr>
        <p:blipFill>
          <a:blip r:embed="rId4"/>
          <a:stretch>
            <a:fillRect/>
          </a:stretch>
        </p:blipFill>
        <p:spPr>
          <a:xfrm>
            <a:off x="3430496" y="3501008"/>
            <a:ext cx="4560703" cy="2535496"/>
          </a:xfrm>
          <a:prstGeom prst="rect">
            <a:avLst/>
          </a:prstGeom>
        </p:spPr>
      </p:pic>
      <p:sp>
        <p:nvSpPr>
          <p:cNvPr id="18" name="TextBox 17"/>
          <p:cNvSpPr txBox="1"/>
          <p:nvPr/>
        </p:nvSpPr>
        <p:spPr>
          <a:xfrm>
            <a:off x="501914" y="6201306"/>
            <a:ext cx="5673348" cy="369332"/>
          </a:xfrm>
          <a:prstGeom prst="rect">
            <a:avLst/>
          </a:prstGeom>
          <a:noFill/>
        </p:spPr>
        <p:txBody>
          <a:bodyPr wrap="none" rtlCol="0">
            <a:spAutoFit/>
          </a:bodyPr>
          <a:lstStyle/>
          <a:p>
            <a:r>
              <a:rPr lang="en-US" dirty="0"/>
              <a:t>recursivamente aplicar </a:t>
            </a:r>
            <a:r>
              <a:rPr lang="en-US" b="1" dirty="0">
                <a:solidFill>
                  <a:schemeClr val="accent2"/>
                </a:solidFill>
              </a:rPr>
              <a:t>regra da </a:t>
            </a:r>
            <a:r>
              <a:rPr lang="en-US" b="1" dirty="0" err="1">
                <a:solidFill>
                  <a:schemeClr val="accent2"/>
                </a:solidFill>
              </a:rPr>
              <a:t>cadeia</a:t>
            </a:r>
            <a:r>
              <a:rPr lang="en-US" b="1" dirty="0">
                <a:solidFill>
                  <a:schemeClr val="accent2"/>
                </a:solidFill>
              </a:rPr>
              <a:t> </a:t>
            </a:r>
            <a:r>
              <a:rPr lang="en-US" dirty="0"/>
              <a:t>para cada nó</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a:hlinkClick r:id="rId5"/>
              </a:rPr>
              <a:t>Revisão de backpropagation</a:t>
            </a:r>
            <a:endParaRPr lang="en-US" dirty="0"/>
          </a:p>
        </p:txBody>
      </p:sp>
      <p:sp>
        <p:nvSpPr>
          <p:cNvPr id="13" name="TextBox 12">
            <a:extLst>
              <a:ext uri="{FF2B5EF4-FFF2-40B4-BE49-F238E27FC236}">
                <a16:creationId xmlns:a16="http://schemas.microsoft.com/office/drawing/2014/main" id="{F8CECF0B-BC91-8045-AF68-F0D66688CDE1}"/>
              </a:ext>
            </a:extLst>
          </p:cNvPr>
          <p:cNvSpPr txBox="1"/>
          <p:nvPr/>
        </p:nvSpPr>
        <p:spPr>
          <a:xfrm>
            <a:off x="1013487" y="4439933"/>
            <a:ext cx="1611339" cy="369332"/>
          </a:xfrm>
          <a:prstGeom prst="rect">
            <a:avLst/>
          </a:prstGeom>
          <a:noFill/>
        </p:spPr>
        <p:txBody>
          <a:bodyPr wrap="none" rtlCol="0">
            <a:spAutoFit/>
          </a:bodyPr>
          <a:lstStyle/>
          <a:p>
            <a:r>
              <a:rPr lang="en-US" dirty="0"/>
              <a:t>learning rate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243B24F-C731-204A-BFDA-2DAA0FAE6C6F}"/>
                  </a:ext>
                </a:extLst>
              </p:cNvPr>
              <p:cNvSpPr txBox="1"/>
              <p:nvPr/>
            </p:nvSpPr>
            <p:spPr>
              <a:xfrm>
                <a:off x="501914" y="2570780"/>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p:sp>
            <p:nvSpPr>
              <p:cNvPr id="14" name="TextBox 13">
                <a:extLst>
                  <a:ext uri="{FF2B5EF4-FFF2-40B4-BE49-F238E27FC236}">
                    <a16:creationId xmlns:a16="http://schemas.microsoft.com/office/drawing/2014/main" id="{5243B24F-C731-204A-BFDA-2DAA0FAE6C6F}"/>
                  </a:ext>
                </a:extLst>
              </p:cNvPr>
              <p:cNvSpPr txBox="1">
                <a:spLocks noRot="1" noChangeAspect="1" noMove="1" noResize="1" noEditPoints="1" noAdjustHandles="1" noChangeArrowheads="1" noChangeShapeType="1" noTextEdit="1"/>
              </p:cNvSpPr>
              <p:nvPr/>
            </p:nvSpPr>
            <p:spPr>
              <a:xfrm>
                <a:off x="501914" y="2570780"/>
                <a:ext cx="2998128" cy="730521"/>
              </a:xfrm>
              <a:prstGeom prst="rect">
                <a:avLst/>
              </a:prstGeom>
              <a:blipFill>
                <a:blip r:embed="rId6"/>
                <a:stretch>
                  <a:fillRect b="-169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Ορθογώνιο 3">
                <a:extLst>
                  <a:ext uri="{FF2B5EF4-FFF2-40B4-BE49-F238E27FC236}">
                    <a16:creationId xmlns:a16="http://schemas.microsoft.com/office/drawing/2014/main" id="{7F21B70B-63BA-7440-986B-9D17EEE30EBF}"/>
                  </a:ext>
                </a:extLst>
              </p:cNvPr>
              <p:cNvSpPr/>
              <p:nvPr/>
            </p:nvSpPr>
            <p:spPr>
              <a:xfrm>
                <a:off x="501914" y="3621688"/>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p:sp>
            <p:nvSpPr>
              <p:cNvPr id="16" name="Ορθογώνιο 3">
                <a:extLst>
                  <a:ext uri="{FF2B5EF4-FFF2-40B4-BE49-F238E27FC236}">
                    <a16:creationId xmlns:a16="http://schemas.microsoft.com/office/drawing/2014/main" id="{7F21B70B-63BA-7440-986B-9D17EEE30EBF}"/>
                  </a:ext>
                </a:extLst>
              </p:cNvPr>
              <p:cNvSpPr>
                <a:spLocks noRot="1" noChangeAspect="1" noMove="1" noResize="1" noEditPoints="1" noAdjustHandles="1" noChangeArrowheads="1" noChangeShapeType="1" noTextEdit="1"/>
              </p:cNvSpPr>
              <p:nvPr/>
            </p:nvSpPr>
            <p:spPr>
              <a:xfrm>
                <a:off x="501914" y="3621688"/>
                <a:ext cx="2600584" cy="404791"/>
              </a:xfrm>
              <a:prstGeom prst="rect">
                <a:avLst/>
              </a:prstGeom>
              <a:blipFill>
                <a:blip r:embed="rId7"/>
                <a:stretch>
                  <a:fillRect b="-12121"/>
                </a:stretch>
              </a:blipFill>
            </p:spPr>
            <p:txBody>
              <a:bodyPr/>
              <a:lstStyle/>
              <a:p>
                <a:r>
                  <a:rPr lang="pt-BR">
                    <a:noFill/>
                  </a:rPr>
                  <a:t> </a:t>
                </a:r>
              </a:p>
            </p:txBody>
          </p:sp>
        </mc:Fallback>
      </mc:AlternateContent>
      <p:cxnSp>
        <p:nvCxnSpPr>
          <p:cNvPr id="20" name="Ευθύγραμμο βέλος σύνδεσης 11">
            <a:extLst>
              <a:ext uri="{FF2B5EF4-FFF2-40B4-BE49-F238E27FC236}">
                <a16:creationId xmlns:a16="http://schemas.microsoft.com/office/drawing/2014/main" id="{458C4273-7C3D-314A-9291-BF526E2EC2C1}"/>
              </a:ext>
            </a:extLst>
          </p:cNvPr>
          <p:cNvCxnSpPr>
            <a:stCxn id="13" idx="0"/>
          </p:cNvCxnSpPr>
          <p:nvPr/>
        </p:nvCxnSpPr>
        <p:spPr>
          <a:xfrm flipV="1">
            <a:off x="1819157" y="3964893"/>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08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Passo</a:t>
            </a:r>
            <a:r>
              <a:rPr lang="en-US" dirty="0"/>
              <a:t> Forward</a:t>
            </a:r>
          </a:p>
        </p:txBody>
      </p:sp>
      <p:graphicFrame>
        <p:nvGraphicFramePr>
          <p:cNvPr id="3" name="Πίνακας 2"/>
          <p:cNvGraphicFramePr>
            <a:graphicFrameLocks noGrp="1"/>
          </p:cNvGraphicFramePr>
          <p:nvPr/>
        </p:nvGraphicFramePr>
        <p:xfrm>
          <a:off x="3519344" y="2948939"/>
          <a:ext cx="504000" cy="1483362"/>
        </p:xfrm>
        <a:graphic>
          <a:graphicData uri="http://schemas.openxmlformats.org/drawingml/2006/table">
            <a:tbl>
              <a:tblPr firstRow="1" bandRow="1">
                <a:tableStyleId>{00000000-0000-0000-0000-000000000000}</a:tableStyleId>
              </a:tblPr>
              <a:tblGrid>
                <a:gridCol w="504000">
                  <a:extLst>
                    <a:ext uri="{9D8B030D-6E8A-4147-A177-3AD203B41FA5}">
                      <a16:colId xmlns:a16="http://schemas.microsoft.com/office/drawing/2014/main" val="20000"/>
                    </a:ext>
                  </a:extLst>
                </a:gridCol>
              </a:tblGrid>
              <a:tr h="494454">
                <a:tc>
                  <a:txBody>
                    <a:bodyPr/>
                    <a:lstStyle/>
                    <a:p>
                      <a:pPr algn="ctr"/>
                      <a:r>
                        <a:rPr lang="en-US" dirty="0"/>
                        <a:t>0,1</a:t>
                      </a:r>
                      <a:endParaRPr lang="el-GR" dirty="0"/>
                    </a:p>
                  </a:txBody>
                  <a:tcPr/>
                </a:tc>
                <a:extLst>
                  <a:ext uri="{0D108BD9-81ED-4DB2-BD59-A6C34878D82A}">
                    <a16:rowId xmlns:a16="http://schemas.microsoft.com/office/drawing/2014/main" val="10000"/>
                  </a:ext>
                </a:extLst>
              </a:tr>
              <a:tr h="494454">
                <a:tc>
                  <a:txBody>
                    <a:bodyPr/>
                    <a:lstStyle/>
                    <a:p>
                      <a:pPr algn="ctr"/>
                      <a:r>
                        <a:rPr lang="en-US" dirty="0"/>
                        <a:t>0,2</a:t>
                      </a:r>
                      <a:endParaRPr lang="el-GR" dirty="0"/>
                    </a:p>
                  </a:txBody>
                  <a:tcPr/>
                </a:tc>
                <a:extLst>
                  <a:ext uri="{0D108BD9-81ED-4DB2-BD59-A6C34878D82A}">
                    <a16:rowId xmlns:a16="http://schemas.microsoft.com/office/drawing/2014/main" val="10001"/>
                  </a:ext>
                </a:extLst>
              </a:tr>
              <a:tr h="494454">
                <a:tc>
                  <a:txBody>
                    <a:bodyPr/>
                    <a:lstStyle/>
                    <a:p>
                      <a:pPr algn="ctr"/>
                      <a:r>
                        <a:rPr lang="en-US" dirty="0"/>
                        <a:t>0,3</a:t>
                      </a:r>
                      <a:endParaRPr lang="el-GR" dirty="0"/>
                    </a:p>
                  </a:txBody>
                  <a:tcPr/>
                </a:tc>
                <a:extLst>
                  <a:ext uri="{0D108BD9-81ED-4DB2-BD59-A6C34878D82A}">
                    <a16:rowId xmlns:a16="http://schemas.microsoft.com/office/drawing/2014/main" val="10002"/>
                  </a:ext>
                </a:extLst>
              </a:tr>
            </a:tbl>
          </a:graphicData>
        </a:graphic>
      </p:graphicFrame>
      <p:graphicFrame>
        <p:nvGraphicFramePr>
          <p:cNvPr id="6" name="Πίνακας 5"/>
          <p:cNvGraphicFramePr>
            <a:graphicFrameLocks noGrp="1"/>
          </p:cNvGraphicFramePr>
          <p:nvPr/>
        </p:nvGraphicFramePr>
        <p:xfrm>
          <a:off x="240237" y="2948940"/>
          <a:ext cx="3036570" cy="1483360"/>
        </p:xfrm>
        <a:graphic>
          <a:graphicData uri="http://schemas.openxmlformats.org/drawingml/2006/table">
            <a:tbl>
              <a:tblPr bandRow="1">
                <a:tableStyleId>{00000000-0000-0000-0000-000000000000}</a:tableStyleId>
              </a:tblPr>
              <a:tblGrid>
                <a:gridCol w="1012190">
                  <a:extLst>
                    <a:ext uri="{9D8B030D-6E8A-4147-A177-3AD203B41FA5}">
                      <a16:colId xmlns:a16="http://schemas.microsoft.com/office/drawing/2014/main" val="20000"/>
                    </a:ext>
                  </a:extLst>
                </a:gridCol>
                <a:gridCol w="1012190">
                  <a:extLst>
                    <a:ext uri="{9D8B030D-6E8A-4147-A177-3AD203B41FA5}">
                      <a16:colId xmlns:a16="http://schemas.microsoft.com/office/drawing/2014/main" val="20001"/>
                    </a:ext>
                  </a:extLst>
                </a:gridCol>
                <a:gridCol w="1012190">
                  <a:extLst>
                    <a:ext uri="{9D8B030D-6E8A-4147-A177-3AD203B41FA5}">
                      <a16:colId xmlns:a16="http://schemas.microsoft.com/office/drawing/2014/main" val="20002"/>
                    </a:ext>
                  </a:extLst>
                </a:gridCol>
              </a:tblGrid>
              <a:tr h="370840">
                <a:tc>
                  <a:txBody>
                    <a:bodyPr/>
                    <a:lstStyle/>
                    <a:p>
                      <a:pPr algn="ctr"/>
                      <a:r>
                        <a:rPr lang="en-US" dirty="0"/>
                        <a:t>0,2</a:t>
                      </a:r>
                      <a:endParaRPr lang="el-GR" dirty="0"/>
                    </a:p>
                  </a:txBody>
                  <a:tcPr>
                    <a:solidFill>
                      <a:schemeClr val="accent2">
                        <a:lumMod val="20000"/>
                        <a:lumOff val="80000"/>
                      </a:schemeClr>
                    </a:solidFill>
                  </a:tcPr>
                </a:tc>
                <a:tc>
                  <a:txBody>
                    <a:bodyPr/>
                    <a:lstStyle/>
                    <a:p>
                      <a:pPr algn="ctr"/>
                      <a:r>
                        <a:rPr lang="en-US" dirty="0"/>
                        <a:t>-0.5</a:t>
                      </a:r>
                      <a:endParaRPr lang="el-GR" dirty="0"/>
                    </a:p>
                  </a:txBody>
                  <a:tcPr>
                    <a:solidFill>
                      <a:schemeClr val="accent2">
                        <a:lumMod val="20000"/>
                        <a:lumOff val="80000"/>
                      </a:schemeClr>
                    </a:solidFill>
                  </a:tcPr>
                </a:tc>
                <a:tc>
                  <a:txBody>
                    <a:bodyPr/>
                    <a:lstStyle/>
                    <a:p>
                      <a:pPr algn="ctr"/>
                      <a:r>
                        <a:rPr lang="en-US" dirty="0"/>
                        <a:t>0,1</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2,0</a:t>
                      </a:r>
                      <a:endParaRPr lang="el-GR" dirty="0"/>
                    </a:p>
                  </a:txBody>
                  <a:tcPr>
                    <a:solidFill>
                      <a:schemeClr val="accent5">
                        <a:lumMod val="20000"/>
                        <a:lumOff val="80000"/>
                      </a:schemeClr>
                    </a:solidFill>
                  </a:tcPr>
                </a:tc>
                <a:tc>
                  <a:txBody>
                    <a:bodyPr/>
                    <a:lstStyle/>
                    <a:p>
                      <a:pPr algn="ctr"/>
                      <a:r>
                        <a:rPr lang="en-US" dirty="0"/>
                        <a:t>1.5</a:t>
                      </a:r>
                      <a:endParaRPr lang="el-GR" dirty="0"/>
                    </a:p>
                  </a:txBody>
                  <a:tcPr>
                    <a:solidFill>
                      <a:schemeClr val="accent5">
                        <a:lumMod val="20000"/>
                        <a:lumOff val="80000"/>
                      </a:schemeClr>
                    </a:solidFill>
                  </a:tcPr>
                </a:tc>
                <a:tc>
                  <a:txBody>
                    <a:bodyPr/>
                    <a:lstStyle/>
                    <a:p>
                      <a:pPr algn="ctr"/>
                      <a:r>
                        <a:rPr lang="en-US" dirty="0"/>
                        <a:t>1.3</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0,5</a:t>
                      </a:r>
                      <a:endParaRPr lang="el-GR" dirty="0"/>
                    </a:p>
                  </a:txBody>
                  <a:tcPr>
                    <a:solidFill>
                      <a:schemeClr val="accent3">
                        <a:lumMod val="20000"/>
                        <a:lumOff val="80000"/>
                      </a:schemeClr>
                    </a:solidFill>
                  </a:tcPr>
                </a:tc>
                <a:tc>
                  <a:txBody>
                    <a:bodyPr/>
                    <a:lstStyle/>
                    <a:p>
                      <a:pPr algn="ctr"/>
                      <a:r>
                        <a:rPr lang="en-US" dirty="0"/>
                        <a:t>0.0</a:t>
                      </a:r>
                      <a:endParaRPr lang="el-GR" dirty="0"/>
                    </a:p>
                  </a:txBody>
                  <a:tcPr>
                    <a:solidFill>
                      <a:schemeClr val="accent3">
                        <a:lumMod val="20000"/>
                        <a:lumOff val="80000"/>
                      </a:schemeClr>
                    </a:solidFill>
                  </a:tcPr>
                </a:tc>
                <a:tc>
                  <a:txBody>
                    <a:bodyPr/>
                    <a:lstStyle/>
                    <a:p>
                      <a:pPr algn="ctr"/>
                      <a:r>
                        <a:rPr lang="en-US" dirty="0"/>
                        <a:t>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a:t>
                      </a:r>
                      <a:endParaRPr lang="el-GR" dirty="0"/>
                    </a:p>
                  </a:txBody>
                  <a:tcPr>
                    <a:solidFill>
                      <a:schemeClr val="accent4">
                        <a:lumMod val="20000"/>
                        <a:lumOff val="80000"/>
                      </a:schemeClr>
                    </a:solidFill>
                  </a:tcPr>
                </a:tc>
                <a:tc>
                  <a:txBody>
                    <a:bodyPr/>
                    <a:lstStyle/>
                    <a:p>
                      <a:pPr algn="ctr"/>
                      <a:r>
                        <a:rPr lang="en-US" dirty="0"/>
                        <a:t>2,0</a:t>
                      </a:r>
                      <a:endParaRPr lang="el-GR" dirty="0"/>
                    </a:p>
                  </a:txBody>
                  <a:tcPr>
                    <a:solidFill>
                      <a:schemeClr val="accent4">
                        <a:lumMod val="20000"/>
                        <a:lumOff val="80000"/>
                      </a:schemeClr>
                    </a:solidFill>
                  </a:tcPr>
                </a:tc>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7" name="Πίνακας 6"/>
          <p:cNvGraphicFramePr>
            <a:graphicFrameLocks noGrp="1"/>
          </p:cNvGraphicFramePr>
          <p:nvPr/>
        </p:nvGraphicFramePr>
        <p:xfrm>
          <a:off x="6397340" y="2948938"/>
          <a:ext cx="759600" cy="1483360"/>
        </p:xfrm>
        <a:graphic>
          <a:graphicData uri="http://schemas.openxmlformats.org/drawingml/2006/table">
            <a:tbl>
              <a:tblPr bandRow="1">
                <a:tableStyleId>{00000000-0000-0000-0000-000000000000}</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0,95</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3,89</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0,15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0,37</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9" name="Πίνακας 8"/>
          <p:cNvGraphicFramePr>
            <a:graphicFrameLocks noGrp="1"/>
          </p:cNvGraphicFramePr>
          <p:nvPr/>
        </p:nvGraphicFramePr>
        <p:xfrm>
          <a:off x="4802926" y="2948940"/>
          <a:ext cx="759600" cy="1483360"/>
        </p:xfrm>
        <a:graphic>
          <a:graphicData uri="http://schemas.openxmlformats.org/drawingml/2006/table">
            <a:tbl>
              <a:tblPr bandRow="1">
                <a:tableStyleId>{00000000-0000-0000-0000-000000000000}</a:tableStyleId>
              </a:tblPr>
              <a:tblGrid>
                <a:gridCol w="759600">
                  <a:extLst>
                    <a:ext uri="{9D8B030D-6E8A-4147-A177-3AD203B41FA5}">
                      <a16:colId xmlns:a16="http://schemas.microsoft.com/office/drawing/2014/main" val="20000"/>
                    </a:ext>
                  </a:extLst>
                </a:gridCol>
              </a:tblGrid>
              <a:tr h="370840">
                <a:tc>
                  <a:txBody>
                    <a:bodyPr/>
                    <a:lstStyle/>
                    <a:p>
                      <a:pPr algn="ctr"/>
                      <a:r>
                        <a:rPr lang="en-US" dirty="0"/>
                        <a:t>1.0</a:t>
                      </a:r>
                      <a:endParaRPr lang="el-GR" dirty="0"/>
                    </a:p>
                  </a:txBody>
                  <a:tcPr>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dirty="0"/>
                        <a:t>3,0</a:t>
                      </a:r>
                      <a:endParaRPr lang="el-GR" dirty="0"/>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dirty="0"/>
                        <a:t>0,025</a:t>
                      </a:r>
                      <a:endParaRPr lang="el-GR" dirty="0"/>
                    </a:p>
                  </a:txBody>
                  <a:tcPr>
                    <a:solidFill>
                      <a:schemeClr val="accent3">
                        <a:lumMod val="20000"/>
                        <a:lumOff val="80000"/>
                      </a:schemeClr>
                    </a:solidFill>
                  </a:tcPr>
                </a:tc>
                <a:extLst>
                  <a:ext uri="{0D108BD9-81ED-4DB2-BD59-A6C34878D82A}">
                    <a16:rowId xmlns:a16="http://schemas.microsoft.com/office/drawing/2014/main" val="10002"/>
                  </a:ext>
                </a:extLst>
              </a:tr>
              <a:tr h="370840">
                <a:tc>
                  <a:txBody>
                    <a:bodyPr/>
                    <a:lstStyle/>
                    <a:p>
                      <a:pPr algn="ctr"/>
                      <a:r>
                        <a:rPr lang="en-US" dirty="0"/>
                        <a:t>0.0</a:t>
                      </a:r>
                      <a:endParaRPr lang="el-GR" dirty="0"/>
                    </a:p>
                  </a:txBody>
                  <a:tcPr>
                    <a:solidFill>
                      <a:schemeClr val="accent4">
                        <a:lumMod val="20000"/>
                        <a:lumOff val="80000"/>
                      </a:schemeClr>
                    </a:solidFill>
                  </a:tcPr>
                </a:tc>
                <a:extLst>
                  <a:ext uri="{0D108BD9-81ED-4DB2-BD59-A6C34878D82A}">
                    <a16:rowId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4"/>
                <a:stretch>
                  <a:fillRect/>
                </a:stretch>
              </a:blipFill>
            </p:spPr>
            <p:txBody>
              <a:bodyPr/>
              <a:lstStyle/>
              <a:p>
                <a:r>
                  <a:rPr lang="el-GR">
                    <a:noFill/>
                  </a:rPr>
                  <a:t> </a:t>
                </a:r>
              </a:p>
            </p:txBody>
          </p:sp>
        </mc:Fallback>
      </mc:AlternateContent>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muito positivo</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chemeClr val="accent5">
                    <a:lumMod val="60000"/>
                    <a:lumOff val="40000"/>
                  </a:schemeClr>
                </a:solidFill>
              </a:rPr>
              <a:t>positivo</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a:solidFill>
                  <a:schemeClr val="accent4">
                    <a:lumMod val="60000"/>
                    <a:lumOff val="40000"/>
                  </a:schemeClr>
                </a:solidFill>
              </a:rPr>
              <a:t>muito negativo</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a:solidFill>
                  <a:schemeClr val="accent3">
                    <a:lumMod val="60000"/>
                    <a:lumOff val="40000"/>
                  </a:schemeClr>
                </a:solidFill>
              </a:rPr>
              <a:t>negativo</a:t>
            </a:r>
            <a:endParaRPr lang="el-GR" b="1" dirty="0">
              <a:solidFill>
                <a:schemeClr val="accent3">
                  <a:lumMod val="60000"/>
                  <a:lumOff val="40000"/>
                </a:schemeClr>
              </a:solidFill>
            </a:endParaRPr>
          </a:p>
        </p:txBody>
      </p:sp>
      <mc:AlternateContent xmlns:mc="http://schemas.openxmlformats.org/markup-compatibility/2006">
        <mc:Choice xmlns:a14="http://schemas.microsoft.com/office/drawing/2010/main" Requires="a14">
          <p:sp>
            <p:nvSpPr>
              <p:cNvPr id="20" name="Ορθογώνιο 13">
                <a:extLst>
                  <a:ext uri="{FF2B5EF4-FFF2-40B4-BE49-F238E27FC236}">
                    <a16:creationId xmlns:a16="http://schemas.microsoft.com/office/drawing/2014/main" id="{3C980E1A-F34D-C142-BD4C-519A85736A5A}"/>
                  </a:ext>
                </a:extLst>
              </p:cNvPr>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p:sp>
            <p:nvSpPr>
              <p:cNvPr id="20" name="Ορθογώνιο 13">
                <a:extLst>
                  <a:ext uri="{FF2B5EF4-FFF2-40B4-BE49-F238E27FC236}">
                    <a16:creationId xmlns:a16="http://schemas.microsoft.com/office/drawing/2014/main" id="{3C980E1A-F34D-C142-BD4C-519A85736A5A}"/>
                  </a:ext>
                </a:extLst>
              </p:cNvPr>
              <p:cNvSpPr>
                <a:spLocks noRot="1" noChangeAspect="1" noMove="1" noResize="1" noEditPoints="1" noAdjustHandles="1" noChangeArrowheads="1" noChangeShapeType="1" noTextEdit="1"/>
              </p:cNvSpPr>
              <p:nvPr/>
            </p:nvSpPr>
            <p:spPr>
              <a:xfrm>
                <a:off x="1521919" y="4547553"/>
                <a:ext cx="505267"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Ορθογώνιο 14">
                <a:extLst>
                  <a:ext uri="{FF2B5EF4-FFF2-40B4-BE49-F238E27FC236}">
                    <a16:creationId xmlns:a16="http://schemas.microsoft.com/office/drawing/2014/main" id="{7C0A53D5-281D-7F4E-BFD8-BD986C25EF5B}"/>
                  </a:ext>
                </a:extLst>
              </p:cNvPr>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p:sp>
            <p:nvSpPr>
              <p:cNvPr id="22" name="Ορθογώνιο 14">
                <a:extLst>
                  <a:ext uri="{FF2B5EF4-FFF2-40B4-BE49-F238E27FC236}">
                    <a16:creationId xmlns:a16="http://schemas.microsoft.com/office/drawing/2014/main" id="{7C0A53D5-281D-7F4E-BFD8-BD986C25EF5B}"/>
                  </a:ext>
                </a:extLst>
              </p:cNvPr>
              <p:cNvSpPr>
                <a:spLocks noRot="1" noChangeAspect="1" noMove="1" noResize="1" noEditPoints="1" noAdjustHandles="1" noChangeArrowheads="1" noChangeShapeType="1" noTextEdit="1"/>
              </p:cNvSpPr>
              <p:nvPr/>
            </p:nvSpPr>
            <p:spPr>
              <a:xfrm>
                <a:off x="4977381" y="4547553"/>
                <a:ext cx="410690" cy="40011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3" name="Ορθογώνιο 15">
                <a:extLst>
                  <a:ext uri="{FF2B5EF4-FFF2-40B4-BE49-F238E27FC236}">
                    <a16:creationId xmlns:a16="http://schemas.microsoft.com/office/drawing/2014/main" id="{9F583A39-7D70-5240-A857-E35BB449E9B2}"/>
                  </a:ext>
                </a:extLst>
              </p:cNvPr>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p:sp>
            <p:nvSpPr>
              <p:cNvPr id="23" name="Ορθογώνιο 15">
                <a:extLst>
                  <a:ext uri="{FF2B5EF4-FFF2-40B4-BE49-F238E27FC236}">
                    <a16:creationId xmlns:a16="http://schemas.microsoft.com/office/drawing/2014/main" id="{9F583A39-7D70-5240-A857-E35BB449E9B2}"/>
                  </a:ext>
                </a:extLst>
              </p:cNvPr>
              <p:cNvSpPr>
                <a:spLocks noRot="1" noChangeAspect="1" noMove="1" noResize="1" noEditPoints="1" noAdjustHandles="1" noChangeArrowheads="1" noChangeShapeType="1" noTextEdit="1"/>
              </p:cNvSpPr>
              <p:nvPr/>
            </p:nvSpPr>
            <p:spPr>
              <a:xfrm>
                <a:off x="6104552" y="4562942"/>
                <a:ext cx="1345176" cy="369332"/>
              </a:xfrm>
              <a:prstGeom prst="rect">
                <a:avLst/>
              </a:prstGeom>
              <a:blipFill>
                <a:blip r:embed="rId7"/>
                <a:stretch>
                  <a:fillRect b="-1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Ορθογώνιο 17">
                <a:extLst>
                  <a:ext uri="{FF2B5EF4-FFF2-40B4-BE49-F238E27FC236}">
                    <a16:creationId xmlns:a16="http://schemas.microsoft.com/office/drawing/2014/main" id="{F07E1043-AEBC-914F-B4ED-DA4836B2AA6B}"/>
                  </a:ext>
                </a:extLst>
              </p:cNvPr>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p:sp>
            <p:nvSpPr>
              <p:cNvPr id="24" name="Ορθογώνιο 17">
                <a:extLst>
                  <a:ext uri="{FF2B5EF4-FFF2-40B4-BE49-F238E27FC236}">
                    <a16:creationId xmlns:a16="http://schemas.microsoft.com/office/drawing/2014/main" id="{F07E1043-AEBC-914F-B4ED-DA4836B2AA6B}"/>
                  </a:ext>
                </a:extLst>
              </p:cNvPr>
              <p:cNvSpPr>
                <a:spLocks noRot="1" noChangeAspect="1" noMove="1" noResize="1" noEditPoints="1" noAdjustHandles="1" noChangeArrowheads="1" noChangeShapeType="1" noTextEdit="1"/>
              </p:cNvSpPr>
              <p:nvPr/>
            </p:nvSpPr>
            <p:spPr>
              <a:xfrm>
                <a:off x="3555599" y="4547553"/>
                <a:ext cx="482248" cy="400110"/>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980989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Mais camadas e </a:t>
            </a:r>
            <a:r>
              <a:rPr lang="en-US" dirty="0" err="1"/>
              <a:t>neuronios</a:t>
            </a:r>
            <a:r>
              <a:rPr lang="en-US" dirty="0"/>
              <a:t> </a:t>
            </a:r>
            <a:r>
              <a:rPr lang="en-US" dirty="0" err="1"/>
              <a:t>podem</a:t>
            </a:r>
            <a:r>
              <a:rPr lang="en-US" dirty="0"/>
              <a:t> aproximar funções mais complexas</a:t>
            </a: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funções de ativação</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p:sp>
        <p:nvSpPr>
          <p:cNvPr id="15" name="TextBox 14"/>
          <p:cNvSpPr txBox="1"/>
          <p:nvPr/>
        </p:nvSpPr>
        <p:spPr>
          <a:xfrm>
            <a:off x="1420330" y="5692800"/>
            <a:ext cx="6511719" cy="369332"/>
          </a:xfrm>
          <a:prstGeom prst="rect">
            <a:avLst/>
          </a:prstGeom>
          <a:noFill/>
        </p:spPr>
        <p:txBody>
          <a:bodyPr wrap="none" rtlCol="0">
            <a:spAutoFit/>
          </a:bodyPr>
          <a:lstStyle/>
          <a:p>
            <a:r>
              <a:rPr lang="en-US" dirty="0"/>
              <a:t>Lista completa: </a:t>
            </a:r>
            <a:r>
              <a:rPr lang="en-US" dirty="0">
                <a:hlinkClick r:id="rId4"/>
              </a:rPr>
              <a:t>https://en.wikipedia.org/wiki/Activation_function</a:t>
            </a:r>
            <a:r>
              <a:rPr lang="en-US" dirty="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mc:AlternateContent xmlns:mc="http://schemas.openxmlformats.org/markup-compatibility/2006">
        <mc:Choice xmlns:a14="http://schemas.microsoft.com/office/drawing/2010/main" Requires="a14">
          <p:sp>
            <p:nvSpPr>
              <p:cNvPr id="8" name="Ορθογώνιο 6">
                <a:extLst>
                  <a:ext uri="{FF2B5EF4-FFF2-40B4-BE49-F238E27FC236}">
                    <a16:creationId xmlns:a16="http://schemas.microsoft.com/office/drawing/2014/main" id="{5292FF11-D094-F44D-A986-3F56A9E3350C}"/>
                  </a:ext>
                </a:extLst>
              </p:cNvPr>
              <p:cNvSpPr/>
              <p:nvPr/>
            </p:nvSpPr>
            <p:spPr>
              <a:xfrm>
                <a:off x="3275856" y="5323468"/>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a:solidFill>
                      <a:schemeClr val="tx1"/>
                    </a:solidFill>
                  </a:rPr>
                  <a:t> </a:t>
                </a:r>
                <a:endParaRPr lang="el-GR" dirty="0">
                  <a:solidFill>
                    <a:schemeClr val="tx1"/>
                  </a:solidFill>
                </a:endParaRPr>
              </a:p>
            </p:txBody>
          </p:sp>
        </mc:Choice>
        <mc:Fallback>
          <p:sp>
            <p:nvSpPr>
              <p:cNvPr id="8" name="Ορθογώνιο 6">
                <a:extLst>
                  <a:ext uri="{FF2B5EF4-FFF2-40B4-BE49-F238E27FC236}">
                    <a16:creationId xmlns:a16="http://schemas.microsoft.com/office/drawing/2014/main" id="{5292FF11-D094-F44D-A986-3F56A9E3350C}"/>
                  </a:ext>
                </a:extLst>
              </p:cNvPr>
              <p:cNvSpPr>
                <a:spLocks noRot="1" noChangeAspect="1" noMove="1" noResize="1" noEditPoints="1" noAdjustHandles="1" noChangeArrowheads="1" noChangeShapeType="1" noTextEdit="1"/>
              </p:cNvSpPr>
              <p:nvPr/>
            </p:nvSpPr>
            <p:spPr>
              <a:xfrm>
                <a:off x="3275856" y="5323468"/>
                <a:ext cx="1673279"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42149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Sigmoid</a:t>
            </a:r>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738664"/>
          </a:xfrm>
          <a:prstGeom prst="rect">
            <a:avLst/>
          </a:prstGeom>
        </p:spPr>
        <p:txBody>
          <a:bodyPr wrap="square">
            <a:spAutoFit/>
          </a:bodyPr>
          <a:lstStyle/>
          <a:p>
            <a:pPr marL="285750" indent="-285750">
              <a:buFont typeface=".AppleSystemUIFont" charset="-120"/>
              <a:buChar char="+"/>
              <a:defRPr/>
            </a:pPr>
            <a:r>
              <a:rPr lang="en-US" sz="1400" dirty="0" err="1"/>
              <a:t>Fácil</a:t>
            </a:r>
            <a:r>
              <a:rPr lang="en-US" sz="1400" dirty="0"/>
              <a:t> de interpreter e </a:t>
            </a:r>
            <a:r>
              <a:rPr lang="en-US" sz="1400" dirty="0" err="1"/>
              <a:t>possui</a:t>
            </a:r>
            <a:r>
              <a:rPr lang="en-US" sz="1400" dirty="0"/>
              <a:t> </a:t>
            </a:r>
            <a:r>
              <a:rPr lang="en-US" sz="1400" dirty="0" err="1"/>
              <a:t>derivadas</a:t>
            </a:r>
            <a:endParaRPr lang="en-US" sz="1400" dirty="0"/>
          </a:p>
          <a:p>
            <a:pPr>
              <a:defRPr/>
            </a:pPr>
            <a:endParaRPr lang="en-US" sz="1400" dirty="0"/>
          </a:p>
          <a:p>
            <a:pPr>
              <a:defRPr/>
            </a:pPr>
            <a:r>
              <a:rPr lang="en-US" sz="1400" dirty="0"/>
              <a:t>-     Taxa de </a:t>
            </a:r>
            <a:r>
              <a:rPr lang="en-US" sz="1400" dirty="0" err="1"/>
              <a:t>aprendizado</a:t>
            </a:r>
            <a:r>
              <a:rPr lang="en-US" sz="1400" dirty="0"/>
              <a:t> </a:t>
            </a:r>
            <a:r>
              <a:rPr lang="en-US" sz="1400" dirty="0" err="1"/>
              <a:t>lenta</a:t>
            </a:r>
            <a:endParaRPr lang="en-US" sz="1400" dirty="0"/>
          </a:p>
        </p:txBody>
      </p:sp>
      <mc:AlternateContent xmlns:mc="http://schemas.openxmlformats.org/markup-compatibility/2006">
        <mc:Choice xmlns:a14="http://schemas.microsoft.com/office/drawing/2010/main" Requires="a14">
          <p:sp>
            <p:nvSpPr>
              <p:cNvPr id="3" name="TextBox 2"/>
              <p:cNvSpPr txBox="1"/>
              <p:nvPr/>
            </p:nvSpPr>
            <p:spPr>
              <a:xfrm>
                <a:off x="4860032" y="1556792"/>
                <a:ext cx="203509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p:sp>
            <p:nvSpPr>
              <p:cNvPr id="3" name="TextBox 2"/>
              <p:cNvSpPr txBox="1">
                <a:spLocks noRot="1" noChangeAspect="1" noMove="1" noResize="1" noEditPoints="1" noAdjustHandles="1" noChangeArrowheads="1" noChangeShapeType="1" noTextEdit="1"/>
              </p:cNvSpPr>
              <p:nvPr/>
            </p:nvSpPr>
            <p:spPr>
              <a:xfrm>
                <a:off x="4860032" y="1556792"/>
                <a:ext cx="2035093" cy="307777"/>
              </a:xfrm>
              <a:prstGeom prst="rect">
                <a:avLst/>
              </a:prstGeom>
              <a:blipFill>
                <a:blip r:embed="rId4"/>
                <a:stretch>
                  <a:fillRect b="-4000"/>
                </a:stretch>
              </a:blipFill>
            </p:spPr>
            <p:txBody>
              <a:bodyPr/>
              <a:lstStyle/>
              <a:p>
                <a:r>
                  <a:rPr lang="pt-BR">
                    <a:noFill/>
                  </a:rPr>
                  <a:t> </a:t>
                </a:r>
              </a:p>
            </p:txBody>
          </p:sp>
        </mc:Fallback>
      </mc:AlternateContent>
    </p:spTree>
    <p:extLst>
      <p:ext uri="{BB962C8B-B14F-4D97-AF65-F5344CB8AC3E}">
        <p14:creationId xmlns:p14="http://schemas.microsoft.com/office/powerpoint/2010/main" val="2304840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Ativação: </a:t>
            </a:r>
            <a:r>
              <a:rPr lang="en-US" dirty="0" err="1"/>
              <a:t>tanh</a:t>
            </a:r>
            <a:endParaRPr lang="en-US" dirty="0"/>
          </a:p>
        </p:txBody>
      </p:sp>
      <mc:AlternateContent xmlns:mc="http://schemas.openxmlformats.org/markup-compatibility/2006">
        <mc:Choice xmlns:a14="http://schemas.microsoft.com/office/drawing/2010/main"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a:t>Como sigmóide, </a:t>
                </a:r>
                <a:r>
                  <a:rPr lang="en-US" dirty="0" err="1"/>
                  <a:t>tanh</a:t>
                </a:r>
                <a:r>
                  <a:rPr lang="en-US" dirty="0"/>
                  <a:t> neurônios </a:t>
                </a:r>
                <a:r>
                  <a:rPr lang="en-US" b="1" dirty="0">
                    <a:solidFill>
                      <a:schemeClr val="accent2"/>
                    </a:solidFill>
                  </a:rPr>
                  <a:t>saturar</a:t>
                </a:r>
              </a:p>
              <a:p>
                <a:pPr marL="285750" lvl="2" indent="-285750">
                  <a:buFont typeface=".AppleSystemUIFont" charset="-120"/>
                  <a:buChar char="-"/>
                  <a:defRPr/>
                </a:pPr>
                <a:r>
                  <a:rPr lang="en-US" dirty="0"/>
                  <a:t>Ao contrário sigmóide, a </a:t>
                </a:r>
                <a:r>
                  <a:rPr lang="en-US" dirty="0" err="1"/>
                  <a:t>saída</a:t>
                </a:r>
                <a:r>
                  <a:rPr lang="en-US" dirty="0"/>
                  <a:t> </a:t>
                </a:r>
                <a:r>
                  <a:rPr lang="en-US" dirty="0" err="1"/>
                  <a:t>é</a:t>
                </a:r>
                <a:r>
                  <a:rPr lang="en-US" dirty="0"/>
                  <a:t> </a:t>
                </a:r>
                <a:r>
                  <a:rPr lang="en-US" dirty="0" err="1"/>
                  <a:t>centrada</a:t>
                </a:r>
                <a:r>
                  <a:rPr lang="en-US" dirty="0"/>
                  <a:t> no </a:t>
                </a:r>
                <a:r>
                  <a:rPr lang="en-US" b="1" dirty="0">
                    <a:solidFill>
                      <a:schemeClr val="accent2"/>
                    </a:solidFill>
                  </a:rPr>
                  <a:t>zero</a:t>
                </a:r>
              </a:p>
              <a:p>
                <a:pPr marL="285750" lvl="2" indent="-285750">
                  <a:buFont typeface=".AppleSystemUIFont" charset="-120"/>
                  <a:buChar char="-"/>
                  <a:defRPr/>
                </a:pPr>
                <a:r>
                  <a:rPr lang="en-US" dirty="0">
                    <a:solidFill>
                      <a:schemeClr val="tx1"/>
                    </a:solidFill>
                  </a:rPr>
                  <a:t>tanh é um </a:t>
                </a:r>
                <a:r>
                  <a:rPr lang="en-US" b="1" dirty="0" err="1">
                    <a:solidFill>
                      <a:schemeClr val="accent2"/>
                    </a:solidFill>
                  </a:rPr>
                  <a:t>sigmóide</a:t>
                </a:r>
                <a:r>
                  <a:rPr lang="en-US" b="1" dirty="0">
                    <a:solidFill>
                      <a:schemeClr val="accent2"/>
                    </a:solidFill>
                  </a:rPr>
                  <a:t> </a:t>
                </a:r>
                <a:r>
                  <a:rPr lang="en-US" b="1" dirty="0" err="1">
                    <a:solidFill>
                      <a:schemeClr val="accent2"/>
                    </a:solidFill>
                  </a:rPr>
                  <a:t>escalado</a:t>
                </a:r>
                <a:r>
                  <a:rPr lang="en-US" b="1" dirty="0">
                    <a:solidFill>
                      <a:schemeClr val="accent2"/>
                    </a:solidFill>
                  </a:rPr>
                  <a: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charset="0"/>
                          </a:rPr>
                          <m:t>tanh</m:t>
                        </m:r>
                      </m:fName>
                      <m:e>
                        <m:d>
                          <m:dPr>
                            <m:ctrlPr>
                              <a:rPr lang="en-US" i="1">
                                <a:latin typeface="Cambria Math" panose="02040503050406030204" pitchFamily="18" charset="0"/>
                              </a:rPr>
                            </m:ctrlPr>
                          </m:dPr>
                          <m:e>
                            <m:r>
                              <a:rPr lang="en-US" i="1">
                                <a:latin typeface="Cambria Math" charset="0"/>
                              </a:rPr>
                              <m:t>𝑥</m:t>
                            </m:r>
                          </m:e>
                        </m:d>
                      </m:e>
                    </m:func>
                    <m:r>
                      <a:rPr lang="en-US" i="1">
                        <a:latin typeface="Cambria Math" charset="0"/>
                      </a:rPr>
                      <m:t>=2</m:t>
                    </m:r>
                    <m:r>
                      <a:rPr lang="en-US" i="1">
                        <a:latin typeface="Cambria Math" charset="0"/>
                      </a:rPr>
                      <m:t>𝑠𝑖𝑔𝑚</m:t>
                    </m:r>
                    <m:d>
                      <m:dPr>
                        <m:ctrlPr>
                          <a:rPr lang="en-US" i="1">
                            <a:latin typeface="Cambria Math" panose="02040503050406030204" pitchFamily="18" charset="0"/>
                          </a:rPr>
                        </m:ctrlPr>
                      </m:dPr>
                      <m:e>
                        <m:r>
                          <a:rPr lang="en-US" i="1">
                            <a:latin typeface="Cambria Math" charset="0"/>
                          </a:rPr>
                          <m:t>2</m:t>
                        </m:r>
                        <m:r>
                          <a:rPr lang="en-US" i="1">
                            <a:latin typeface="Cambria Math" charset="0"/>
                          </a:rPr>
                          <m:t>𝑥</m:t>
                        </m:r>
                      </m:e>
                    </m:d>
                    <m:r>
                      <a:rPr lang="en-US" i="1">
                        <a:latin typeface="Cambria Math" charset="0"/>
                      </a:rPr>
                      <m:t>−1</m:t>
                    </m:r>
                  </m:oMath>
                </a14:m>
                <a:endParaRPr lang="en-US" dirty="0">
                  <a:solidFill>
                    <a:schemeClr val="tx1"/>
                  </a:solidFill>
                </a:endParaRPr>
              </a:p>
            </p:txBody>
          </p:sp>
        </mc:Choice>
        <mc:Fallback>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a:blip r:embed="rId3"/>
                <a:stretch>
                  <a:fillRect l="-598" t="-5479" b="-12329"/>
                </a:stretch>
              </a:blipFill>
            </p:spPr>
            <p:txBody>
              <a:bodyPr/>
              <a:lstStyle/>
              <a:p>
                <a:r>
                  <a:rPr lang="pt-BR">
                    <a:noFill/>
                  </a:rPr>
                  <a:t> </a:t>
                </a:r>
              </a:p>
            </p:txBody>
          </p:sp>
        </mc:Fallback>
      </mc:AlternateContent>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a:t>Tem um número de valor real entre </a:t>
            </a:r>
          </a:p>
          <a:p>
            <a:pPr>
              <a:defRPr/>
            </a:pPr>
            <a:r>
              <a:rPr lang="en-US" dirty="0"/>
              <a:t>-1 e 1. </a:t>
            </a:r>
          </a:p>
          <a:p>
            <a:pPr>
              <a:defRPr/>
            </a:pPr>
            <a:endParaRPr lang="en-US" dirty="0"/>
          </a:p>
        </p:txBody>
      </p:sp>
      <p:pic>
        <p:nvPicPr>
          <p:cNvPr id="5" name="Εικόνα 4"/>
          <p:cNvPicPr>
            <a:picLocks noChangeAspect="1"/>
          </p:cNvPicPr>
          <p:nvPr/>
        </p:nvPicPr>
        <p:blipFill>
          <a:blip r:embed="rId4"/>
          <a:stretch>
            <a:fillRect/>
          </a:stretch>
        </p:blipFill>
        <p:spPr>
          <a:xfrm>
            <a:off x="657931" y="1155921"/>
            <a:ext cx="2993318" cy="2110352"/>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358F344-4102-1241-AD8B-2E81992859A4}"/>
                  </a:ext>
                </a:extLst>
              </p:cNvPr>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p:sp>
            <p:nvSpPr>
              <p:cNvPr id="8" name="TextBox 7">
                <a:extLst>
                  <a:ext uri="{FF2B5EF4-FFF2-40B4-BE49-F238E27FC236}">
                    <a16:creationId xmlns:a16="http://schemas.microsoft.com/office/drawing/2014/main" id="{E358F344-4102-1241-AD8B-2E81992859A4}"/>
                  </a:ext>
                </a:extLst>
              </p:cNvPr>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a:blip r:embed="rId5"/>
                <a:stretch>
                  <a:fillRect l="-3540" b="-4000"/>
                </a:stretch>
              </a:blipFill>
            </p:spPr>
            <p:txBody>
              <a:bodyPr/>
              <a:lstStyle/>
              <a:p>
                <a:r>
                  <a:rPr lang="pt-BR">
                    <a:noFill/>
                  </a:rPr>
                  <a:t> </a:t>
                </a:r>
              </a:p>
            </p:txBody>
          </p:sp>
        </mc:Fallback>
      </mc:AlternateContent>
    </p:spTree>
    <p:extLst>
      <p:ext uri="{BB962C8B-B14F-4D97-AF65-F5344CB8AC3E}">
        <p14:creationId xmlns:p14="http://schemas.microsoft.com/office/powerpoint/2010/main" val="137965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overfitting</a:t>
            </a:r>
          </a:p>
        </p:txBody>
      </p:sp>
      <p:sp>
        <p:nvSpPr>
          <p:cNvPr id="18" name="TextBox 17"/>
          <p:cNvSpPr txBox="1"/>
          <p:nvPr/>
        </p:nvSpPr>
        <p:spPr>
          <a:xfrm>
            <a:off x="4432300" y="4075986"/>
            <a:ext cx="3594100" cy="1754326"/>
          </a:xfrm>
          <a:prstGeom prst="rect">
            <a:avLst/>
          </a:prstGeom>
          <a:noFill/>
        </p:spPr>
        <p:txBody>
          <a:bodyPr wrap="square" rtlCol="0">
            <a:spAutoFit/>
          </a:bodyPr>
          <a:lstStyle/>
          <a:p>
            <a:pPr algn="just"/>
            <a:r>
              <a:rPr lang="en-US" dirty="0"/>
              <a:t>hipótese aprendidas </a:t>
            </a:r>
            <a:r>
              <a:rPr lang="en-US" dirty="0" err="1"/>
              <a:t>podem</a:t>
            </a:r>
            <a:r>
              <a:rPr lang="en-US" dirty="0"/>
              <a:t> </a:t>
            </a:r>
            <a:r>
              <a:rPr lang="en-US" b="1" dirty="0" err="1">
                <a:solidFill>
                  <a:schemeClr val="accent2"/>
                </a:solidFill>
              </a:rPr>
              <a:t>fitar</a:t>
            </a:r>
            <a:r>
              <a:rPr lang="en-US" dirty="0"/>
              <a:t> os dados de treinamento muito bem, </a:t>
            </a:r>
            <a:r>
              <a:rPr lang="en-US" dirty="0" err="1"/>
              <a:t>mesmo</a:t>
            </a:r>
            <a:r>
              <a:rPr lang="en-US" dirty="0"/>
              <a:t> com outliers (</a:t>
            </a:r>
            <a:r>
              <a:rPr lang="en-US" b="1" dirty="0" err="1">
                <a:solidFill>
                  <a:schemeClr val="accent2"/>
                </a:solidFill>
              </a:rPr>
              <a:t>ruído</a:t>
            </a:r>
            <a:r>
              <a:rPr lang="en-US" dirty="0"/>
              <a:t>), Mas não conseguem </a:t>
            </a:r>
            <a:r>
              <a:rPr lang="en-US" b="1" dirty="0">
                <a:solidFill>
                  <a:schemeClr val="accent2"/>
                </a:solidFill>
              </a:rPr>
              <a:t>generalizar</a:t>
            </a:r>
            <a:r>
              <a:rPr lang="en-US" dirty="0"/>
              <a:t> para novos exemplos (dados de teste)</a:t>
            </a:r>
            <a:endParaRPr lang="el-GR" dirty="0"/>
          </a:p>
        </p:txBody>
      </p:sp>
      <p:pic>
        <p:nvPicPr>
          <p:cNvPr id="20" name="Εικόνα 19"/>
          <p:cNvPicPr>
            <a:picLocks noChangeAspect="1"/>
          </p:cNvPicPr>
          <p:nvPr/>
        </p:nvPicPr>
        <p:blipFill>
          <a:blip r:embed="rId4"/>
          <a:stretch>
            <a:fillRect/>
          </a:stretch>
        </p:blipFill>
        <p:spPr>
          <a:xfrm>
            <a:off x="551280" y="3675975"/>
            <a:ext cx="2860948" cy="2101608"/>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 //</a:t>
            </a:r>
            <a:r>
              <a:rPr lang="en-US" sz="900" i="1" dirty="0" err="1"/>
              <a:t>wiki.bethanycrane.com</a:t>
            </a:r>
            <a:r>
              <a:rPr lang="en-US" sz="900" i="1" dirty="0"/>
              <a:t>/ Overfitting-de-dados</a:t>
            </a:r>
          </a:p>
        </p:txBody>
      </p:sp>
    </p:spTree>
    <p:extLst>
      <p:ext uri="{BB962C8B-B14F-4D97-AF65-F5344CB8AC3E}">
        <p14:creationId xmlns:p14="http://schemas.microsoft.com/office/powerpoint/2010/main" val="3742496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5342335" cy="1600438"/>
          </a:xfrm>
          <a:prstGeom prst="rect">
            <a:avLst/>
          </a:prstGeom>
          <a:noFill/>
        </p:spPr>
        <p:txBody>
          <a:bodyPr wrap="square" rtlCol="0">
            <a:spAutoFit/>
          </a:bodyPr>
          <a:lstStyle/>
          <a:p>
            <a:r>
              <a:rPr lang="en-US" sz="1400" b="1" dirty="0">
                <a:solidFill>
                  <a:schemeClr val="accent2"/>
                </a:solidFill>
              </a:rPr>
              <a:t>L2 = decaimento peso</a:t>
            </a:r>
          </a:p>
          <a:p>
            <a:pPr marL="285750" indent="-285750">
              <a:buFont typeface="Arial" charset="0"/>
              <a:buChar char="•"/>
            </a:pPr>
            <a:r>
              <a:rPr lang="en-US" sz="1400" dirty="0" err="1"/>
              <a:t>Regularização</a:t>
            </a:r>
            <a:r>
              <a:rPr lang="en-US" sz="1400" dirty="0"/>
              <a:t> que penaliza grandes pesos, somado ao objetivo</a:t>
            </a:r>
          </a:p>
          <a:p>
            <a:pPr marL="285750" indent="-285750">
              <a:buFont typeface="Arial" charset="0"/>
              <a:buChar char="•"/>
            </a:pPr>
            <a:r>
              <a:rPr lang="en-US" sz="1400" dirty="0"/>
              <a:t>valor decadência peso determina a regularização dominante é durante a computação gradiente</a:t>
            </a:r>
          </a:p>
          <a:p>
            <a:pPr marL="285750" indent="-285750">
              <a:buFont typeface="Arial" charset="0"/>
              <a:buChar char="•"/>
            </a:pPr>
            <a:r>
              <a:rPr lang="en-US" sz="1400" dirty="0"/>
              <a:t>coeficiente de decaimento de peso grande </a:t>
            </a:r>
            <a:r>
              <a:rPr lang="en-US" sz="1400" dirty="0">
                <a:sym typeface="Wingdings"/>
              </a:rPr>
              <a:t> grande </a:t>
            </a:r>
            <a:r>
              <a:rPr lang="en-US" sz="1400" dirty="0"/>
              <a:t>penalidade para grandes pesos</a:t>
            </a:r>
            <a:endParaRPr lang="en-US" sz="1400"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regularização</a:t>
            </a:r>
          </a:p>
        </p:txBody>
      </p:sp>
      <p:sp>
        <p:nvSpPr>
          <p:cNvPr id="9" name="Ορθογώνιο 8"/>
          <p:cNvSpPr/>
          <p:nvPr/>
        </p:nvSpPr>
        <p:spPr>
          <a:xfrm>
            <a:off x="3935445" y="1081763"/>
            <a:ext cx="5046720" cy="1815882"/>
          </a:xfrm>
          <a:prstGeom prst="rect">
            <a:avLst/>
          </a:prstGeom>
        </p:spPr>
        <p:txBody>
          <a:bodyPr wrap="square">
            <a:spAutoFit/>
          </a:bodyPr>
          <a:lstStyle/>
          <a:p>
            <a:r>
              <a:rPr lang="en-US" sz="1600" b="1" dirty="0">
                <a:solidFill>
                  <a:schemeClr val="accent2"/>
                </a:solidFill>
              </a:rPr>
              <a:t>Cair fora</a:t>
            </a:r>
          </a:p>
          <a:p>
            <a:pPr marL="285750" indent="-285750">
              <a:buFont typeface="Arial" charset="0"/>
              <a:buChar char="•"/>
            </a:pPr>
            <a:r>
              <a:rPr lang="en-US" sz="1600" dirty="0"/>
              <a:t>unidades aleatoriamente cair (juntamente com suas conexões) durante o treinamento</a:t>
            </a:r>
          </a:p>
          <a:p>
            <a:pPr marL="285750" indent="-285750">
              <a:buFont typeface="Arial" charset="0"/>
              <a:buChar char="•"/>
            </a:pPr>
            <a:r>
              <a:rPr lang="en-US" sz="1600" dirty="0"/>
              <a:t>Cada unidade retida com probabilidade p fixa, independente de outras unidades </a:t>
            </a:r>
          </a:p>
          <a:p>
            <a:pPr marL="285750" indent="-285750">
              <a:buClr>
                <a:schemeClr val="tx1"/>
              </a:buClr>
              <a:buFont typeface="Arial" charset="0"/>
              <a:buChar char="•"/>
            </a:pPr>
            <a:r>
              <a:rPr lang="en-US" sz="1600" dirty="0">
                <a:solidFill>
                  <a:schemeClr val="accent2"/>
                </a:solidFill>
              </a:rPr>
              <a:t>Hyper-parâmetro</a:t>
            </a:r>
            <a:r>
              <a:rPr lang="en-US" sz="1600" dirty="0"/>
              <a:t> p para ser escolhido (sintonizada)</a:t>
            </a:r>
          </a:p>
        </p:txBody>
      </p:sp>
      <p:sp>
        <p:nvSpPr>
          <p:cNvPr id="14" name="TextBox 13"/>
          <p:cNvSpPr txBox="1"/>
          <p:nvPr/>
        </p:nvSpPr>
        <p:spPr>
          <a:xfrm>
            <a:off x="165769" y="5003915"/>
            <a:ext cx="7104830" cy="1169551"/>
          </a:xfrm>
          <a:prstGeom prst="rect">
            <a:avLst/>
          </a:prstGeom>
          <a:noFill/>
        </p:spPr>
        <p:txBody>
          <a:bodyPr wrap="none" rtlCol="0">
            <a:spAutoFit/>
          </a:bodyPr>
          <a:lstStyle/>
          <a:p>
            <a:r>
              <a:rPr lang="en-US" sz="1400" b="1" dirty="0">
                <a:solidFill>
                  <a:schemeClr val="accent2"/>
                </a:solidFill>
              </a:rPr>
              <a:t>Early-stopping</a:t>
            </a:r>
          </a:p>
          <a:p>
            <a:pPr marL="285750" indent="-285750">
              <a:buFont typeface="Arial" charset="0"/>
              <a:buChar char="•"/>
            </a:pPr>
            <a:r>
              <a:rPr lang="en-US" sz="1400" dirty="0"/>
              <a:t>Use erro de validação para decidir quando parar de treinar</a:t>
            </a:r>
          </a:p>
          <a:p>
            <a:pPr marL="285750" indent="-285750">
              <a:buFont typeface="Arial" charset="0"/>
              <a:buChar char="•"/>
            </a:pPr>
            <a:r>
              <a:rPr lang="en-US" sz="1400" dirty="0"/>
              <a:t>Parar quando a </a:t>
            </a:r>
            <a:r>
              <a:rPr lang="en-US" sz="1400" dirty="0" err="1"/>
              <a:t>quantidade</a:t>
            </a:r>
            <a:r>
              <a:rPr lang="en-US" sz="1400" dirty="0"/>
              <a:t> </a:t>
            </a:r>
            <a:r>
              <a:rPr lang="en-US" sz="1400" dirty="0" err="1"/>
              <a:t>monitorada</a:t>
            </a:r>
            <a:r>
              <a:rPr lang="en-US" sz="1400" dirty="0"/>
              <a:t> não melhorou após épocas n subsequentes</a:t>
            </a:r>
          </a:p>
          <a:p>
            <a:pPr marL="285750" indent="-285750">
              <a:buFont typeface="Arial" charset="0"/>
              <a:buChar char="•"/>
            </a:pPr>
            <a:r>
              <a:rPr lang="en-US" sz="1400" dirty="0"/>
              <a:t>n é </a:t>
            </a:r>
            <a:r>
              <a:rPr lang="en-US" sz="1400" dirty="0" err="1"/>
              <a:t>chamado</a:t>
            </a:r>
            <a:r>
              <a:rPr lang="en-US" sz="1400" dirty="0"/>
              <a:t> </a:t>
            </a:r>
            <a:r>
              <a:rPr lang="en-US" sz="1400" dirty="0" err="1"/>
              <a:t>paciência</a:t>
            </a:r>
            <a:r>
              <a:rPr lang="en-US" sz="1400" dirty="0"/>
              <a:t> </a:t>
            </a:r>
          </a:p>
          <a:p>
            <a:endParaRPr lang="el-GR" sz="1400" dirty="0"/>
          </a:p>
        </p:txBody>
      </p:sp>
      <mc:AlternateContent xmlns:mc="http://schemas.openxmlformats.org/markup-compatibility/2006">
        <mc:Choice xmlns:a14="http://schemas.microsoft.com/office/drawing/2010/main" Requires="a14">
          <p:sp>
            <p:nvSpPr>
              <p:cNvPr id="12" name="Ορθογώνιο 12">
                <a:extLst>
                  <a:ext uri="{FF2B5EF4-FFF2-40B4-BE49-F238E27FC236}">
                    <a16:creationId xmlns:a16="http://schemas.microsoft.com/office/drawing/2014/main" id="{D02B0279-8B0B-F24C-A80E-71881AD590CC}"/>
                  </a:ext>
                </a:extLst>
              </p:cNvPr>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p:sp>
            <p:nvSpPr>
              <p:cNvPr id="12" name="Ορθογώνιο 12">
                <a:extLst>
                  <a:ext uri="{FF2B5EF4-FFF2-40B4-BE49-F238E27FC236}">
                    <a16:creationId xmlns:a16="http://schemas.microsoft.com/office/drawing/2014/main" id="{D02B0279-8B0B-F24C-A80E-71881AD590CC}"/>
                  </a:ext>
                </a:extLst>
              </p:cNvPr>
              <p:cNvSpPr>
                <a:spLocks noRot="1" noChangeAspect="1" noMove="1" noResize="1" noEditPoints="1" noAdjustHandles="1" noChangeArrowheads="1" noChangeShapeType="1" noTextEdit="1"/>
              </p:cNvSpPr>
              <p:nvPr/>
            </p:nvSpPr>
            <p:spPr>
              <a:xfrm>
                <a:off x="5284500" y="3932572"/>
                <a:ext cx="3516600" cy="764312"/>
              </a:xfrm>
              <a:prstGeom prst="rect">
                <a:avLst/>
              </a:prstGeom>
              <a:blipFill>
                <a:blip r:embed="rId4"/>
                <a:stretch>
                  <a:fillRect t="-121311" r="-5396" b="-168852"/>
                </a:stretch>
              </a:blipFill>
            </p:spPr>
            <p:txBody>
              <a:bodyPr/>
              <a:lstStyle/>
              <a:p>
                <a:r>
                  <a:rPr lang="pt-BR">
                    <a:noFill/>
                  </a:rPr>
                  <a:t> </a:t>
                </a:r>
              </a:p>
            </p:txBody>
          </p:sp>
        </mc:Fallback>
      </mc:AlternateContent>
      <p:sp>
        <p:nvSpPr>
          <p:cNvPr id="15" name="Ορθογώνιο 4">
            <a:extLst>
              <a:ext uri="{FF2B5EF4-FFF2-40B4-BE49-F238E27FC236}">
                <a16:creationId xmlns:a16="http://schemas.microsoft.com/office/drawing/2014/main" id="{A6C55905-E815-584C-970B-684A719C434B}"/>
              </a:ext>
            </a:extLst>
          </p:cNvPr>
          <p:cNvSpPr/>
          <p:nvPr/>
        </p:nvSpPr>
        <p:spPr>
          <a:xfrm>
            <a:off x="3893030" y="2970369"/>
            <a:ext cx="5089135" cy="461665"/>
          </a:xfrm>
          <a:prstGeom prst="rect">
            <a:avLst/>
          </a:prstGeom>
        </p:spPr>
        <p:txBody>
          <a:bodyPr wrap="square">
            <a:spAutoFit/>
          </a:bodyPr>
          <a:lstStyle/>
          <a:p>
            <a:r>
              <a:rPr lang="en-US" sz="1200" i="1" dirty="0">
                <a:solidFill>
                  <a:srgbClr val="222222"/>
                </a:solidFill>
                <a:latin typeface="Arial" charset="0"/>
              </a:rPr>
              <a:t>Srivastava,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research (2014)</a:t>
            </a:r>
            <a:endParaRPr lang="el-GR" sz="1200" i="1" dirty="0"/>
          </a:p>
        </p:txBody>
      </p:sp>
    </p:spTree>
    <p:extLst>
      <p:ext uri="{BB962C8B-B14F-4D97-AF65-F5344CB8AC3E}">
        <p14:creationId xmlns:p14="http://schemas.microsoft.com/office/powerpoint/2010/main" val="406854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Ajustando hiper-parâmetros</a:t>
            </a:r>
          </a:p>
        </p:txBody>
      </p:sp>
      <p:sp>
        <p:nvSpPr>
          <p:cNvPr id="10" name="Ορθογώνιο 9"/>
          <p:cNvSpPr/>
          <p:nvPr/>
        </p:nvSpPr>
        <p:spPr>
          <a:xfrm>
            <a:off x="266700" y="3499421"/>
            <a:ext cx="8559800" cy="1600438"/>
          </a:xfrm>
          <a:prstGeom prst="rect">
            <a:avLst/>
          </a:prstGeom>
        </p:spPr>
        <p:txBody>
          <a:bodyPr wrap="square">
            <a:spAutoFit/>
          </a:bodyPr>
          <a:lstStyle/>
          <a:p>
            <a:r>
              <a:rPr lang="en-US" sz="1400" dirty="0"/>
              <a:t>Ambos tentam configurações aleatoriamente e </a:t>
            </a:r>
            <a:r>
              <a:rPr lang="en-US" sz="1400" b="1" dirty="0">
                <a:solidFill>
                  <a:schemeClr val="accent2"/>
                </a:solidFill>
              </a:rPr>
              <a:t>cegamente</a:t>
            </a:r>
          </a:p>
          <a:p>
            <a:r>
              <a:rPr lang="en-US" sz="1400" dirty="0"/>
              <a:t>Próximo julgamento é independente de todos os ensaios realizados antes</a:t>
            </a:r>
          </a:p>
          <a:p>
            <a:endParaRPr lang="en-US" sz="1400" dirty="0"/>
          </a:p>
          <a:p>
            <a:r>
              <a:rPr lang="en-US" sz="1400" b="1" dirty="0">
                <a:hlinkClick r:id="rId3"/>
              </a:rPr>
              <a:t>otimização Bayesiana para tunning de hiperparametro:</a:t>
            </a:r>
            <a:endParaRPr lang="en-US" sz="1400" b="1" dirty="0"/>
          </a:p>
          <a:p>
            <a:r>
              <a:rPr lang="en-US" sz="1400" dirty="0" err="1"/>
              <a:t>Faça</a:t>
            </a:r>
            <a:r>
              <a:rPr lang="en-US" sz="1400" dirty="0"/>
              <a:t> </a:t>
            </a:r>
            <a:r>
              <a:rPr lang="en-US" sz="1400" dirty="0" err="1"/>
              <a:t>escolhas</a:t>
            </a:r>
            <a:r>
              <a:rPr lang="en-US" sz="1400" dirty="0"/>
              <a:t> </a:t>
            </a:r>
            <a:r>
              <a:rPr lang="en-US" sz="1400" dirty="0" err="1"/>
              <a:t>mais</a:t>
            </a:r>
            <a:r>
              <a:rPr lang="en-US" sz="1400" dirty="0"/>
              <a:t> </a:t>
            </a:r>
            <a:r>
              <a:rPr lang="en-US" sz="1400" dirty="0" err="1"/>
              <a:t>inteligentes</a:t>
            </a:r>
            <a:r>
              <a:rPr lang="en-US" sz="1400" dirty="0"/>
              <a:t> </a:t>
            </a:r>
            <a:r>
              <a:rPr lang="en-US" sz="1400" dirty="0" err="1"/>
              <a:t>na</a:t>
            </a:r>
            <a:r>
              <a:rPr lang="en-US" sz="1400" dirty="0"/>
              <a:t> </a:t>
            </a:r>
            <a:r>
              <a:rPr lang="en-US" sz="1400" dirty="0" err="1"/>
              <a:t>escolha</a:t>
            </a:r>
            <a:r>
              <a:rPr lang="en-US" sz="1400" dirty="0"/>
              <a:t> de </a:t>
            </a:r>
            <a:r>
              <a:rPr lang="en-US" sz="1400" dirty="0" err="1"/>
              <a:t>hiperparametros</a:t>
            </a:r>
            <a:endParaRPr lang="en-US" sz="1400" dirty="0"/>
          </a:p>
          <a:p>
            <a:r>
              <a:rPr lang="en-US" sz="1400" dirty="0"/>
              <a:t>* </a:t>
            </a:r>
            <a:r>
              <a:rPr lang="en-US" sz="1400" dirty="0" err="1"/>
              <a:t>Recolher</a:t>
            </a:r>
            <a:r>
              <a:rPr lang="en-US" sz="1400" dirty="0"/>
              <a:t> o desempenho em várias configurações</a:t>
            </a:r>
          </a:p>
          <a:p>
            <a:r>
              <a:rPr lang="en-US" sz="1400" dirty="0"/>
              <a:t>* Fazer inferência e decidir qual configuração para tentar próxima</a:t>
            </a:r>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 (x) ≈ g (x) + h (y)</a:t>
            </a:r>
          </a:p>
          <a:p>
            <a:pPr algn="ctr"/>
            <a:endParaRPr lang="en-US" dirty="0"/>
          </a:p>
          <a:p>
            <a:pPr algn="ctr"/>
            <a:r>
              <a:rPr lang="en-US" dirty="0"/>
              <a:t>g (x) mostrado na verde</a:t>
            </a:r>
          </a:p>
          <a:p>
            <a:pPr algn="ctr"/>
            <a:r>
              <a:rPr lang="en-US" dirty="0"/>
              <a:t>h (y) é mostrada a amarelo</a:t>
            </a:r>
          </a:p>
        </p:txBody>
      </p:sp>
      <p:sp>
        <p:nvSpPr>
          <p:cNvPr id="9" name="Ορθογώνιο 12">
            <a:extLst>
              <a:ext uri="{FF2B5EF4-FFF2-40B4-BE49-F238E27FC236}">
                <a16:creationId xmlns:a16="http://schemas.microsoft.com/office/drawing/2014/main" id="{B1F51F51-4F3D-5748-B303-AB5B577BF2D4}"/>
              </a:ext>
            </a:extLst>
          </p:cNvPr>
          <p:cNvSpPr/>
          <p:nvPr/>
        </p:nvSpPr>
        <p:spPr>
          <a:xfrm>
            <a:off x="5266995" y="2782669"/>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Research, Feb (2012)</a:t>
            </a:r>
            <a:endParaRPr lang="el-GR" sz="1200" i="1" dirty="0"/>
          </a:p>
        </p:txBody>
      </p:sp>
    </p:spTree>
    <p:extLst>
      <p:ext uri="{BB962C8B-B14F-4D97-AF65-F5344CB8AC3E}">
        <p14:creationId xmlns:p14="http://schemas.microsoft.com/office/powerpoint/2010/main" val="23147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97C6-AD79-4C45-B1F3-E83048699A5B}"/>
              </a:ext>
            </a:extLst>
          </p:cNvPr>
          <p:cNvSpPr>
            <a:spLocks noGrp="1"/>
          </p:cNvSpPr>
          <p:nvPr>
            <p:ph type="title"/>
          </p:nvPr>
        </p:nvSpPr>
        <p:spPr/>
        <p:txBody>
          <a:bodyPr/>
          <a:lstStyle/>
          <a:p>
            <a:r>
              <a:rPr lang="en-US" err="1"/>
              <a:t>Bibliografia</a:t>
            </a:r>
            <a:endParaRPr lang="en-US"/>
          </a:p>
        </p:txBody>
      </p:sp>
      <p:sp>
        <p:nvSpPr>
          <p:cNvPr id="3" name="Content Placeholder 2">
            <a:extLst>
              <a:ext uri="{FF2B5EF4-FFF2-40B4-BE49-F238E27FC236}">
                <a16:creationId xmlns:a16="http://schemas.microsoft.com/office/drawing/2014/main" id="{D9E9A318-6082-CC40-BBF9-757FA220150F}"/>
              </a:ext>
            </a:extLst>
          </p:cNvPr>
          <p:cNvSpPr>
            <a:spLocks noGrp="1"/>
          </p:cNvSpPr>
          <p:nvPr>
            <p:ph idx="1"/>
          </p:nvPr>
        </p:nvSpPr>
        <p:spPr/>
        <p:txBody>
          <a:bodyPr/>
          <a:lstStyle/>
          <a:p>
            <a:r>
              <a:rPr lang="en-US" dirty="0"/>
              <a:t>Neural Network Projects with Python. James Loy. </a:t>
            </a:r>
            <a:r>
              <a:rPr lang="en-US" dirty="0" err="1"/>
              <a:t>Packt</a:t>
            </a:r>
            <a:r>
              <a:rPr lang="en-US" dirty="0"/>
              <a:t> Publishing. </a:t>
            </a:r>
            <a:r>
              <a:rPr lang="en-US" i="1" dirty="0"/>
              <a:t>2019</a:t>
            </a:r>
          </a:p>
          <a:p>
            <a:r>
              <a:rPr lang="en-US" dirty="0"/>
              <a:t>Neural Networks with </a:t>
            </a:r>
            <a:r>
              <a:rPr lang="en-US" dirty="0" err="1"/>
              <a:t>Keras</a:t>
            </a:r>
            <a:r>
              <a:rPr lang="en-US" dirty="0"/>
              <a:t> Cookbook. Kishore </a:t>
            </a:r>
            <a:r>
              <a:rPr lang="en-US" dirty="0" err="1"/>
              <a:t>Ayyadevara</a:t>
            </a:r>
            <a:r>
              <a:rPr lang="en-US" dirty="0"/>
              <a:t>. </a:t>
            </a:r>
            <a:r>
              <a:rPr lang="en-US" dirty="0" err="1"/>
              <a:t>Packt</a:t>
            </a:r>
            <a:r>
              <a:rPr lang="en-US" dirty="0"/>
              <a:t> Publishing, 2019</a:t>
            </a:r>
          </a:p>
        </p:txBody>
      </p:sp>
    </p:spTree>
    <p:extLst>
      <p:ext uri="{BB962C8B-B14F-4D97-AF65-F5344CB8AC3E}">
        <p14:creationId xmlns:p14="http://schemas.microsoft.com/office/powerpoint/2010/main" val="2444345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Loss functions e </a:t>
            </a:r>
            <a:r>
              <a:rPr lang="en-US" dirty="0" err="1"/>
              <a:t>saída</a:t>
            </a:r>
            <a:endParaRPr lang="en-US" dirty="0"/>
          </a:p>
        </p:txBody>
      </p:sp>
      <p:cxnSp>
        <p:nvCxnSpPr>
          <p:cNvPr id="14" name="Ευθεία γραμμή σύνδεσης 13"/>
          <p:cNvCxnSpPr>
            <a:cxnSpLocks/>
          </p:cNvCxnSpPr>
          <p:nvPr/>
        </p:nvCxnSpPr>
        <p:spPr>
          <a:xfrm flipH="1">
            <a:off x="5493955" y="1453238"/>
            <a:ext cx="17846" cy="4496042"/>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707886"/>
          </a:xfrm>
          <a:prstGeom prst="rect">
            <a:avLst/>
          </a:prstGeom>
          <a:noFill/>
        </p:spPr>
        <p:txBody>
          <a:bodyPr wrap="square" rtlCol="0">
            <a:spAutoFit/>
          </a:bodyPr>
          <a:lstStyle/>
          <a:p>
            <a:r>
              <a:rPr lang="en-US" sz="2000" b="1" dirty="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707886"/>
          </a:xfrm>
          <a:prstGeom prst="rect">
            <a:avLst/>
          </a:prstGeom>
          <a:noFill/>
        </p:spPr>
        <p:txBody>
          <a:bodyPr wrap="square" rtlCol="0">
            <a:spAutoFit/>
          </a:bodyPr>
          <a:lstStyle/>
          <a:p>
            <a:r>
              <a:rPr lang="en-US" sz="2000" b="1" dirty="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square">
            <a:spAutoFit/>
          </a:bodyPr>
          <a:lstStyle/>
          <a:p>
            <a:r>
              <a:rPr lang="en-US" b="1" dirty="0">
                <a:solidFill>
                  <a:srgbClr val="222222"/>
                </a:solidFill>
              </a:rPr>
              <a:t>Training </a:t>
            </a:r>
          </a:p>
          <a:p>
            <a:r>
              <a:rPr lang="en-US" b="1" dirty="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p>
          <a:p>
            <a:pPr algn="ct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square">
            <a:spAutoFit/>
          </a:bodyPr>
          <a:lstStyle/>
          <a:p>
            <a:r>
              <a:rPr lang="en-US" b="1" dirty="0">
                <a:solidFill>
                  <a:srgbClr val="222222"/>
                </a:solidFill>
              </a:rPr>
              <a:t>Output </a:t>
            </a:r>
          </a:p>
          <a:p>
            <a:r>
              <a:rPr lang="en-US" b="1" dirty="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a:t>Soft-max</a:t>
            </a:r>
          </a:p>
          <a:p>
            <a:pPr algn="ctr"/>
            <a:r>
              <a:rPr lang="en-US" sz="1600" dirty="0"/>
              <a:t> [map </a:t>
            </a:r>
            <a:r>
              <a:rPr lang="en-US" sz="1600" dirty="0">
                <a:solidFill>
                  <a:srgbClr val="222222"/>
                </a:solidFill>
              </a:rPr>
              <a:t>R</a:t>
            </a:r>
            <a:r>
              <a:rPr lang="en-US" sz="1600" baseline="30000" dirty="0">
                <a:solidFill>
                  <a:srgbClr val="222222"/>
                </a:solidFill>
              </a:rPr>
              <a:t>n </a:t>
            </a:r>
            <a:r>
              <a:rPr lang="en-US" sz="1600" dirty="0">
                <a:solidFill>
                  <a:srgbClr val="222222"/>
                </a:solidFill>
              </a:rPr>
              <a:t>to a probability distribution]</a:t>
            </a:r>
            <a:endParaRPr lang="el-GR" sz="1600" dirty="0"/>
          </a:p>
        </p:txBody>
      </p:sp>
      <p:sp>
        <p:nvSpPr>
          <p:cNvPr id="23" name="Ορθογώνιο 22"/>
          <p:cNvSpPr/>
          <p:nvPr/>
        </p:nvSpPr>
        <p:spPr>
          <a:xfrm>
            <a:off x="5777848" y="2204864"/>
            <a:ext cx="2814872" cy="646331"/>
          </a:xfrm>
          <a:prstGeom prst="rect">
            <a:avLst/>
          </a:prstGeom>
        </p:spPr>
        <p:txBody>
          <a:bodyPr wrap="square">
            <a:spAutoFit/>
          </a:bodyPr>
          <a:lstStyle/>
          <a:p>
            <a:pPr algn="ctr"/>
            <a:r>
              <a:rPr lang="en-US" dirty="0">
                <a:solidFill>
                  <a:srgbClr val="222222"/>
                </a:solidFill>
              </a:rPr>
              <a:t>Linear (Identity) </a:t>
            </a:r>
          </a:p>
          <a:p>
            <a:pPr algn="ctr"/>
            <a:r>
              <a:rPr lang="en-US" dirty="0">
                <a:solidFill>
                  <a:srgbClr val="222222"/>
                </a:solidFill>
              </a:rPr>
              <a:t>or Sigmoid</a:t>
            </a:r>
          </a:p>
        </p:txBody>
      </p:sp>
      <p:sp>
        <p:nvSpPr>
          <p:cNvPr id="24" name="Ορθογώνιο 23"/>
          <p:cNvSpPr/>
          <p:nvPr/>
        </p:nvSpPr>
        <p:spPr>
          <a:xfrm>
            <a:off x="296095" y="4442547"/>
            <a:ext cx="1327608" cy="923330"/>
          </a:xfrm>
          <a:prstGeom prst="rect">
            <a:avLst/>
          </a:prstGeom>
        </p:spPr>
        <p:txBody>
          <a:bodyPr wrap="square">
            <a:spAutoFit/>
          </a:bodyPr>
          <a:lstStyle/>
          <a:p>
            <a:r>
              <a:rPr lang="en-US" b="1" dirty="0">
                <a:solidFill>
                  <a:srgbClr val="222222"/>
                </a:solidFill>
              </a:rPr>
              <a:t>Cost (loss)</a:t>
            </a:r>
          </a:p>
          <a:p>
            <a:r>
              <a:rPr lang="en-US" b="1" dirty="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a:t>Cross-entropy</a:t>
            </a:r>
            <a:endParaRPr lang="el-GR" dirty="0"/>
          </a:p>
        </p:txBody>
      </p:sp>
      <p:sp>
        <p:nvSpPr>
          <p:cNvPr id="26" name="Ορθογώνιο 25"/>
          <p:cNvSpPr/>
          <p:nvPr/>
        </p:nvSpPr>
        <p:spPr>
          <a:xfrm>
            <a:off x="5777848" y="3953980"/>
            <a:ext cx="2814872" cy="369332"/>
          </a:xfrm>
          <a:prstGeom prst="rect">
            <a:avLst/>
          </a:prstGeom>
        </p:spPr>
        <p:txBody>
          <a:bodyPr wrap="square">
            <a:spAutoFit/>
          </a:bodyPr>
          <a:lstStyle/>
          <a:p>
            <a:pPr algn="ctr"/>
            <a:r>
              <a:rPr lang="en-US" dirty="0">
                <a:solidFill>
                  <a:srgbClr val="222222"/>
                </a:solidFill>
              </a:rPr>
              <a:t>Mean Squared Error</a:t>
            </a: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2924944"/>
            <a:ext cx="1524000" cy="762000"/>
          </a:xfrm>
          <a:prstGeom prst="rect">
            <a:avLst/>
          </a:prstGeom>
        </p:spPr>
      </p:pic>
      <p:sp>
        <p:nvSpPr>
          <p:cNvPr id="35" name="Ορθογώνιο 34"/>
          <p:cNvSpPr/>
          <p:nvPr/>
        </p:nvSpPr>
        <p:spPr>
          <a:xfrm>
            <a:off x="7440723" y="3425036"/>
            <a:ext cx="654346" cy="307777"/>
          </a:xfrm>
          <a:prstGeom prst="rect">
            <a:avLst/>
          </a:prstGeom>
        </p:spPr>
        <p:txBody>
          <a:bodyPr wrap="square">
            <a:spAutoFit/>
          </a:bodyPr>
          <a:lstStyle/>
          <a:p>
            <a:r>
              <a:rPr lang="el-GR" sz="1400" dirty="0"/>
              <a:t>f(x)=x</a:t>
            </a:r>
          </a:p>
        </p:txBody>
      </p:sp>
      <mc:AlternateContent xmlns:mc="http://schemas.openxmlformats.org/markup-compatibility/2006">
        <mc:Choice xmlns:a14="http://schemas.microsoft.com/office/drawing/2010/main" Requires="a14">
          <p:sp>
            <p:nvSpPr>
              <p:cNvPr id="38" name="TextBox 37"/>
              <p:cNvSpPr txBox="1"/>
              <p:nvPr/>
            </p:nvSpPr>
            <p:spPr>
              <a:xfrm>
                <a:off x="642978" y="5140086"/>
                <a:ext cx="4557723" cy="6058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a:blip r:embed="rId5"/>
                <a:stretch>
                  <a:fillRect l="-556" t="-114583" b="-18125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6306259" y="4370232"/>
                <a:ext cx="2038442"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p:sp>
            <p:nvSpPr>
              <p:cNvPr id="41" name="TextBox 40"/>
              <p:cNvSpPr txBox="1">
                <a:spLocks noRot="1" noChangeAspect="1" noMove="1" noResize="1" noEditPoints="1" noAdjustHandles="1" noChangeArrowheads="1" noChangeShapeType="1" noTextEdit="1"/>
              </p:cNvSpPr>
              <p:nvPr/>
            </p:nvSpPr>
            <p:spPr>
              <a:xfrm>
                <a:off x="6306259" y="4370232"/>
                <a:ext cx="2038442" cy="588174"/>
              </a:xfrm>
              <a:prstGeom prst="rect">
                <a:avLst/>
              </a:prstGeom>
              <a:blipFill>
                <a:blip r:embed="rId6"/>
                <a:stretch>
                  <a:fillRect l="-2484" t="-117021" b="-18510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6235901" y="5361106"/>
                <a:ext cx="1907958"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p:sp>
            <p:nvSpPr>
              <p:cNvPr id="42" name="TextBox 41"/>
              <p:cNvSpPr txBox="1">
                <a:spLocks noRot="1" noChangeAspect="1" noMove="1" noResize="1" noEditPoints="1" noAdjustHandles="1" noChangeArrowheads="1" noChangeShapeType="1" noTextEdit="1"/>
              </p:cNvSpPr>
              <p:nvPr/>
            </p:nvSpPr>
            <p:spPr>
              <a:xfrm>
                <a:off x="6235901" y="5361106"/>
                <a:ext cx="1907958" cy="588174"/>
              </a:xfrm>
              <a:prstGeom prst="rect">
                <a:avLst/>
              </a:prstGeom>
              <a:blipFill>
                <a:blip r:embed="rId7"/>
                <a:stretch>
                  <a:fillRect l="-1987" t="-119149" b="-185106"/>
                </a:stretch>
              </a:blipFill>
            </p:spPr>
            <p:txBody>
              <a:bodyPr/>
              <a:lstStyle/>
              <a:p>
                <a:r>
                  <a:rPr lang="pt-BR">
                    <a:noFill/>
                  </a:rPr>
                  <a:t> </a:t>
                </a:r>
              </a:p>
            </p:txBody>
          </p:sp>
        </mc:Fallback>
      </mc:AlternateContent>
      <p:sp>
        <p:nvSpPr>
          <p:cNvPr id="43" name="Ορθογώνιο 42"/>
          <p:cNvSpPr/>
          <p:nvPr/>
        </p:nvSpPr>
        <p:spPr>
          <a:xfrm>
            <a:off x="5777848" y="5020579"/>
            <a:ext cx="2814872" cy="369332"/>
          </a:xfrm>
          <a:prstGeom prst="rect">
            <a:avLst/>
          </a:prstGeom>
        </p:spPr>
        <p:txBody>
          <a:bodyPr wrap="square">
            <a:spAutoFit/>
          </a:bodyPr>
          <a:lstStyle/>
          <a:p>
            <a:pPr algn="ctr"/>
            <a:r>
              <a:rPr lang="en-US" dirty="0">
                <a:solidFill>
                  <a:srgbClr val="222222"/>
                </a:solidFill>
              </a:rPr>
              <a:t>Mean Absolute Error</a:t>
            </a:r>
          </a:p>
        </p:txBody>
      </p:sp>
    </p:spTree>
    <p:extLst>
      <p:ext uri="{BB962C8B-B14F-4D97-AF65-F5344CB8AC3E}">
        <p14:creationId xmlns:p14="http://schemas.microsoft.com/office/powerpoint/2010/main" val="56877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96861EF-7640-FE4C-819D-F00EA2676122}"/>
              </a:ext>
            </a:extLst>
          </p:cNvPr>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Convolutional Neural Networks (CNNs)</a:t>
            </a:r>
          </a:p>
        </p:txBody>
      </p:sp>
      <p:pic>
        <p:nvPicPr>
          <p:cNvPr id="19" name="Picture 18" descr="convolution_schematic.gif">
            <a:extLst>
              <a:ext uri="{FF2B5EF4-FFF2-40B4-BE49-F238E27FC236}">
                <a16:creationId xmlns:a16="http://schemas.microsoft.com/office/drawing/2014/main" id="{97E0C402-71DF-264F-959E-AF9B200D2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20" name="Rectangle 19">
            <a:extLst>
              <a:ext uri="{FF2B5EF4-FFF2-40B4-BE49-F238E27FC236}">
                <a16:creationId xmlns:a16="http://schemas.microsoft.com/office/drawing/2014/main" id="{160EA984-50C8-1F43-BCF0-7A120DC3D8C4}"/>
              </a:ext>
            </a:extLst>
          </p:cNvPr>
          <p:cNvSpPr/>
          <p:nvPr/>
        </p:nvSpPr>
        <p:spPr>
          <a:xfrm>
            <a:off x="762000" y="5366070"/>
            <a:ext cx="7830720" cy="230832"/>
          </a:xfrm>
          <a:prstGeom prst="rect">
            <a:avLst/>
          </a:prstGeom>
        </p:spPr>
        <p:txBody>
          <a:bodyPr wrap="square">
            <a:spAutoFit/>
          </a:bodyPr>
          <a:lstStyle/>
          <a:p>
            <a:pPr algn="ctr"/>
            <a:r>
              <a:rPr lang="en-US" sz="900" i="1" dirty="0"/>
              <a:t>http://</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pic>
        <p:nvPicPr>
          <p:cNvPr id="21" name="Εικόνα 12">
            <a:extLst>
              <a:ext uri="{FF2B5EF4-FFF2-40B4-BE49-F238E27FC236}">
                <a16:creationId xmlns:a16="http://schemas.microsoft.com/office/drawing/2014/main" id="{0AA489EC-27DC-4040-BF6E-3725FBE5985C}"/>
              </a:ext>
            </a:extLst>
          </p:cNvPr>
          <p:cNvPicPr>
            <a:picLocks noChangeAspect="1"/>
          </p:cNvPicPr>
          <p:nvPr/>
        </p:nvPicPr>
        <p:blipFill>
          <a:blip r:embed="rId4"/>
          <a:stretch>
            <a:fillRect/>
          </a:stretch>
        </p:blipFill>
        <p:spPr>
          <a:xfrm>
            <a:off x="1248002" y="3531496"/>
            <a:ext cx="1447800" cy="1371600"/>
          </a:xfrm>
          <a:prstGeom prst="rect">
            <a:avLst/>
          </a:prstGeom>
        </p:spPr>
      </p:pic>
      <p:pic>
        <p:nvPicPr>
          <p:cNvPr id="22" name="Εικόνα 13">
            <a:extLst>
              <a:ext uri="{FF2B5EF4-FFF2-40B4-BE49-F238E27FC236}">
                <a16:creationId xmlns:a16="http://schemas.microsoft.com/office/drawing/2014/main" id="{E0450026-3F72-4F46-95CF-206D6C72A4CF}"/>
              </a:ext>
            </a:extLst>
          </p:cNvPr>
          <p:cNvPicPr>
            <a:picLocks noChangeAspect="1"/>
          </p:cNvPicPr>
          <p:nvPr/>
        </p:nvPicPr>
        <p:blipFill>
          <a:blip r:embed="rId5"/>
          <a:stretch>
            <a:fillRect/>
          </a:stretch>
        </p:blipFill>
        <p:spPr>
          <a:xfrm>
            <a:off x="3185922" y="3817246"/>
            <a:ext cx="889000" cy="800100"/>
          </a:xfrm>
          <a:prstGeom prst="rect">
            <a:avLst/>
          </a:prstGeom>
        </p:spPr>
      </p:pic>
      <p:sp>
        <p:nvSpPr>
          <p:cNvPr id="23" name="TextBox 22">
            <a:extLst>
              <a:ext uri="{FF2B5EF4-FFF2-40B4-BE49-F238E27FC236}">
                <a16:creationId xmlns:a16="http://schemas.microsoft.com/office/drawing/2014/main" id="{30261A04-4D08-FF49-9128-1E9EECAB6AD8}"/>
              </a:ext>
            </a:extLst>
          </p:cNvPr>
          <p:cNvSpPr txBox="1"/>
          <p:nvPr/>
        </p:nvSpPr>
        <p:spPr>
          <a:xfrm>
            <a:off x="1248539" y="4864996"/>
            <a:ext cx="1497526" cy="369332"/>
          </a:xfrm>
          <a:prstGeom prst="rect">
            <a:avLst/>
          </a:prstGeom>
          <a:noFill/>
        </p:spPr>
        <p:txBody>
          <a:bodyPr wrap="none" rtlCol="0">
            <a:spAutoFit/>
          </a:bodyPr>
          <a:lstStyle/>
          <a:p>
            <a:r>
              <a:rPr lang="en-US"/>
              <a:t>Input matrix</a:t>
            </a:r>
            <a:endParaRPr lang="el-GR" dirty="0"/>
          </a:p>
        </p:txBody>
      </p:sp>
      <p:sp>
        <p:nvSpPr>
          <p:cNvPr id="24" name="TextBox 23">
            <a:extLst>
              <a:ext uri="{FF2B5EF4-FFF2-40B4-BE49-F238E27FC236}">
                <a16:creationId xmlns:a16="http://schemas.microsoft.com/office/drawing/2014/main" id="{B8690A63-2238-6443-90E3-9F687DD47A28}"/>
              </a:ext>
            </a:extLst>
          </p:cNvPr>
          <p:cNvSpPr txBox="1"/>
          <p:nvPr/>
        </p:nvSpPr>
        <p:spPr>
          <a:xfrm>
            <a:off x="2722962" y="4541830"/>
            <a:ext cx="1814920" cy="646331"/>
          </a:xfrm>
          <a:prstGeom prst="rect">
            <a:avLst/>
          </a:prstGeom>
          <a:noFill/>
        </p:spPr>
        <p:txBody>
          <a:bodyPr wrap="none" rtlCol="0">
            <a:spAutoFit/>
          </a:bodyPr>
          <a:lstStyle/>
          <a:p>
            <a:pPr algn="ctr"/>
            <a:r>
              <a:rPr lang="en-US" dirty="0"/>
              <a:t>Convolutional </a:t>
            </a:r>
          </a:p>
          <a:p>
            <a:pPr algn="ctr"/>
            <a:r>
              <a:rPr lang="en-US" dirty="0"/>
              <a:t>3x3 filter</a:t>
            </a:r>
            <a:endParaRPr lang="el-GR" dirty="0"/>
          </a:p>
        </p:txBody>
      </p:sp>
      <p:sp>
        <p:nvSpPr>
          <p:cNvPr id="25" name="Δεξιό βέλος 16">
            <a:extLst>
              <a:ext uri="{FF2B5EF4-FFF2-40B4-BE49-F238E27FC236}">
                <a16:creationId xmlns:a16="http://schemas.microsoft.com/office/drawing/2014/main" id="{A2E0978F-EB91-784E-BBFD-F9CB6E083DE7}"/>
              </a:ext>
            </a:extLst>
          </p:cNvPr>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
        <p:nvSpPr>
          <p:cNvPr id="26" name="TextBox 25">
            <a:extLst>
              <a:ext uri="{FF2B5EF4-FFF2-40B4-BE49-F238E27FC236}">
                <a16:creationId xmlns:a16="http://schemas.microsoft.com/office/drawing/2014/main" id="{2FE7D616-FABC-D14B-92CE-980E076C041B}"/>
              </a:ext>
            </a:extLst>
          </p:cNvPr>
          <p:cNvSpPr txBox="1"/>
          <p:nvPr/>
        </p:nvSpPr>
        <p:spPr>
          <a:xfrm>
            <a:off x="137522" y="1771408"/>
            <a:ext cx="8892178" cy="1477328"/>
          </a:xfrm>
          <a:prstGeom prst="rect">
            <a:avLst/>
          </a:prstGeom>
          <a:noFill/>
        </p:spPr>
        <p:txBody>
          <a:bodyPr wrap="none" rtlCol="0">
            <a:spAutoFit/>
          </a:bodyPr>
          <a:lstStyle/>
          <a:p>
            <a:r>
              <a:rPr lang="en-US" dirty="0"/>
              <a:t>Main CNN idea for text:</a:t>
            </a:r>
          </a:p>
          <a:p>
            <a:r>
              <a:rPr lang="en-US" b="1" dirty="0">
                <a:solidFill>
                  <a:schemeClr val="accent2"/>
                </a:solidFill>
              </a:rPr>
              <a:t>Compute vectors for n-grams</a:t>
            </a:r>
            <a:r>
              <a:rPr lang="en-US" dirty="0"/>
              <a:t> and group them afterwards</a:t>
            </a:r>
          </a:p>
          <a:p>
            <a:endParaRPr lang="en-US" dirty="0"/>
          </a:p>
          <a:p>
            <a:r>
              <a:rPr lang="en-US" dirty="0"/>
              <a:t>Example: “this takes too long” compute vectors for: </a:t>
            </a:r>
          </a:p>
          <a:p>
            <a:r>
              <a:rPr lang="en-US" dirty="0"/>
              <a:t>This takes, takes too, too long, this takes too, takes too long, this takes too long</a:t>
            </a:r>
          </a:p>
        </p:txBody>
      </p:sp>
    </p:spTree>
    <p:extLst>
      <p:ext uri="{BB962C8B-B14F-4D97-AF65-F5344CB8AC3E}">
        <p14:creationId xmlns:p14="http://schemas.microsoft.com/office/powerpoint/2010/main" val="3813299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Convolucionais Redes Neurais (CNNs)</a:t>
            </a:r>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a:t>ideia CNN principal para texto:</a:t>
            </a:r>
          </a:p>
          <a:p>
            <a:r>
              <a:rPr lang="en-US" dirty="0"/>
              <a:t>vectores de computação para n-gramas e </a:t>
            </a:r>
            <a:r>
              <a:rPr lang="en-US" b="1" dirty="0">
                <a:solidFill>
                  <a:schemeClr val="accent2"/>
                </a:solidFill>
              </a:rPr>
              <a:t>agrupá-los posteriormente</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 //</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 assets / images /</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a:t>max piscina</a:t>
            </a:r>
          </a:p>
          <a:p>
            <a:r>
              <a:rPr lang="en-US" sz="1400" dirty="0"/>
              <a:t>filtros 2x2 </a:t>
            </a:r>
          </a:p>
          <a:p>
            <a:r>
              <a:rPr lang="en-US" sz="1400" dirty="0"/>
              <a:t>e passo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38265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para a classificação de texto</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1556792"/>
            <a:ext cx="7645400" cy="4040621"/>
          </a:xfrm>
          <a:prstGeom prst="rect">
            <a:avLst/>
          </a:prstGeom>
        </p:spPr>
      </p:pic>
      <p:sp>
        <p:nvSpPr>
          <p:cNvPr id="8" name="Rectangle 7">
            <a:extLst>
              <a:ext uri="{FF2B5EF4-FFF2-40B4-BE49-F238E27FC236}">
                <a16:creationId xmlns:a16="http://schemas.microsoft.com/office/drawing/2014/main" id="{12960FA9-BF87-5040-ABB6-FC32C66F49E2}"/>
              </a:ext>
            </a:extLst>
          </p:cNvPr>
          <p:cNvSpPr/>
          <p:nvPr/>
        </p:nvSpPr>
        <p:spPr>
          <a:xfrm>
            <a:off x="107504" y="5591443"/>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Tree>
    <p:extLst>
      <p:ext uri="{BB962C8B-B14F-4D97-AF65-F5344CB8AC3E}">
        <p14:creationId xmlns:p14="http://schemas.microsoft.com/office/powerpoint/2010/main" val="2542352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CNN com vários filtros</a:t>
            </a:r>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9" name="Ορθογώνιο 8"/>
          <p:cNvSpPr/>
          <p:nvPr/>
        </p:nvSpPr>
        <p:spPr>
          <a:xfrm>
            <a:off x="1907704" y="5589240"/>
            <a:ext cx="4286751" cy="369332"/>
          </a:xfrm>
          <a:prstGeom prst="rect">
            <a:avLst/>
          </a:prstGeom>
        </p:spPr>
        <p:txBody>
          <a:bodyPr wrap="none">
            <a:spAutoFit/>
          </a:bodyPr>
          <a:lstStyle/>
          <a:p>
            <a:pPr>
              <a:defRPr/>
            </a:pPr>
            <a:r>
              <a:rPr lang="en-US" dirty="0"/>
              <a:t>deslizante mais de 3, 4 ou 5 palavras de cada vez </a:t>
            </a:r>
          </a:p>
        </p:txBody>
      </p:sp>
      <p:sp>
        <p:nvSpPr>
          <p:cNvPr id="10" name="Ορθογώνιο 7">
            <a:extLst>
              <a:ext uri="{FF2B5EF4-FFF2-40B4-BE49-F238E27FC236}">
                <a16:creationId xmlns:a16="http://schemas.microsoft.com/office/drawing/2014/main" id="{3C580594-182B-2C4C-ABD7-49F46BFF99C0}"/>
              </a:ext>
            </a:extLst>
          </p:cNvPr>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Y. “Convolutional Neural Networks for Sentence Classification”, EMNLP (2014)</a:t>
            </a:r>
            <a:endParaRPr lang="el-GR" i="1" dirty="0"/>
          </a:p>
        </p:txBody>
      </p:sp>
    </p:spTree>
    <p:extLst>
      <p:ext uri="{BB962C8B-B14F-4D97-AF65-F5344CB8AC3E}">
        <p14:creationId xmlns:p14="http://schemas.microsoft.com/office/powerpoint/2010/main" val="65820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Recurrent Neural Networks (RNNs)</a:t>
            </a:r>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panose="02040503050406030204" pitchFamily="18" charset="0"/>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panose="02040503050406030204" pitchFamily="18" charset="0"/>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571648"/>
            <a:ext cx="3586238" cy="369332"/>
          </a:xfrm>
          <a:prstGeom prst="rect">
            <a:avLst/>
          </a:prstGeom>
          <a:noFill/>
        </p:spPr>
        <p:txBody>
          <a:bodyPr wrap="none" rtlCol="0">
            <a:spAutoFit/>
          </a:bodyPr>
          <a:lstStyle/>
          <a:p>
            <a:pPr marL="285750" indent="-285750">
              <a:buSzPct val="120000"/>
              <a:buFont typeface="AppleColorEmoji" charset="0"/>
              <a:buChar char="😞"/>
            </a:pPr>
            <a:r>
              <a:rPr lang="en-US" dirty="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3762" y="4691863"/>
            <a:ext cx="4070716" cy="1274205"/>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val="248084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D65C-95AD-B340-81C7-9B0DAC9FDF6F}"/>
              </a:ext>
            </a:extLst>
          </p:cNvPr>
          <p:cNvSpPr>
            <a:spLocks noGrp="1"/>
          </p:cNvSpPr>
          <p:nvPr>
            <p:ph type="title"/>
          </p:nvPr>
        </p:nvSpPr>
        <p:spPr/>
        <p:txBody>
          <a:bodyPr/>
          <a:lstStyle/>
          <a:p>
            <a:r>
              <a:rPr lang="pt-BR" dirty="0"/>
              <a:t>Exercícios</a:t>
            </a:r>
          </a:p>
        </p:txBody>
      </p:sp>
      <p:sp>
        <p:nvSpPr>
          <p:cNvPr id="3" name="Content Placeholder 2">
            <a:extLst>
              <a:ext uri="{FF2B5EF4-FFF2-40B4-BE49-F238E27FC236}">
                <a16:creationId xmlns:a16="http://schemas.microsoft.com/office/drawing/2014/main" id="{90AE99DA-6568-994A-99AF-62E07EC1DA4E}"/>
              </a:ext>
            </a:extLst>
          </p:cNvPr>
          <p:cNvSpPr>
            <a:spLocks noGrp="1"/>
          </p:cNvSpPr>
          <p:nvPr>
            <p:ph idx="1"/>
          </p:nvPr>
        </p:nvSpPr>
        <p:spPr/>
        <p:txBody>
          <a:bodyPr/>
          <a:lstStyle/>
          <a:p>
            <a:r>
              <a:rPr lang="pt-BR" dirty="0" err="1"/>
              <a:t>Numpy</a:t>
            </a:r>
            <a:r>
              <a:rPr lang="pt-BR" dirty="0"/>
              <a:t> e manipulação Matrizes</a:t>
            </a:r>
          </a:p>
          <a:p>
            <a:r>
              <a:rPr lang="pt-BR" dirty="0"/>
              <a:t>Construindo uma RN com mais de uma camada </a:t>
            </a:r>
            <a:r>
              <a:rPr lang="pt-BR"/>
              <a:t>na mão!</a:t>
            </a:r>
            <a:endParaRPr lang="pt-BR" dirty="0"/>
          </a:p>
        </p:txBody>
      </p:sp>
    </p:spTree>
    <p:extLst>
      <p:ext uri="{BB962C8B-B14F-4D97-AF65-F5344CB8AC3E}">
        <p14:creationId xmlns:p14="http://schemas.microsoft.com/office/powerpoint/2010/main" val="251456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182563"/>
            <a:ext cx="8041440" cy="858837"/>
          </a:xfrm>
        </p:spPr>
        <p:txBody>
          <a:bodyPr/>
          <a:lstStyle/>
          <a:p>
            <a:r>
              <a:rPr lang="en-US" dirty="0"/>
              <a:t>Esboço</a:t>
            </a:r>
          </a:p>
        </p:txBody>
      </p:sp>
      <p:sp>
        <p:nvSpPr>
          <p:cNvPr id="5" name="Rectangle 4"/>
          <p:cNvSpPr/>
          <p:nvPr/>
        </p:nvSpPr>
        <p:spPr>
          <a:xfrm>
            <a:off x="457200" y="1216174"/>
            <a:ext cx="8229600" cy="4401205"/>
          </a:xfrm>
          <a:prstGeom prst="rect">
            <a:avLst/>
          </a:prstGeom>
        </p:spPr>
        <p:txBody>
          <a:bodyPr wrap="square">
            <a:spAutoFit/>
          </a:bodyPr>
          <a:lstStyle/>
          <a:p>
            <a:pPr marL="342900" indent="-342900">
              <a:buFont typeface="Wingdings" charset="2"/>
              <a:buChar char="q"/>
            </a:pPr>
            <a:r>
              <a:rPr lang="en-US" sz="2000" dirty="0"/>
              <a:t>noções básicas de aprendizagem de máquina</a:t>
            </a:r>
          </a:p>
          <a:p>
            <a:pPr marL="342900" indent="-342900">
              <a:buFont typeface="Wingdings" charset="2"/>
              <a:buChar char="q"/>
            </a:pPr>
            <a:r>
              <a:rPr lang="en-US" sz="2000" dirty="0"/>
              <a:t>Introdução à aprendizagem profunda</a:t>
            </a:r>
          </a:p>
          <a:p>
            <a:pPr marL="800100" lvl="1" indent="-342900">
              <a:buFont typeface="Wingdings" charset="2"/>
              <a:buChar char="§"/>
            </a:pPr>
            <a:r>
              <a:rPr lang="en-US" sz="2000" dirty="0"/>
              <a:t>o que é aprendizagem profunda</a:t>
            </a:r>
          </a:p>
          <a:p>
            <a:pPr marL="800100" lvl="1" indent="-342900">
              <a:buFont typeface="Wingdings" charset="2"/>
              <a:buChar char="§"/>
            </a:pPr>
            <a:r>
              <a:rPr lang="en-US" sz="2000" dirty="0"/>
              <a:t>por que é útil</a:t>
            </a:r>
          </a:p>
          <a:p>
            <a:pPr marL="342900" indent="-342900">
              <a:buFont typeface="Wingdings" charset="2"/>
              <a:buChar char="q"/>
            </a:pPr>
            <a:r>
              <a:rPr lang="en-US" sz="2000" dirty="0"/>
              <a:t>Principais componentes / hiper-parâmetros: </a:t>
            </a:r>
          </a:p>
          <a:p>
            <a:pPr marL="800100" lvl="1" indent="-342900">
              <a:buFont typeface="Wingdings" charset="2"/>
              <a:buChar char="§"/>
            </a:pPr>
            <a:r>
              <a:rPr lang="en-US" sz="2000" dirty="0"/>
              <a:t>funções de activação</a:t>
            </a:r>
          </a:p>
          <a:p>
            <a:pPr marL="800100" lvl="1" indent="-342900">
              <a:buFont typeface="Wingdings" charset="2"/>
              <a:buChar char="§"/>
            </a:pPr>
            <a:r>
              <a:rPr lang="en-US" sz="2000" dirty="0"/>
              <a:t>otimizadores, funções de custo e formação</a:t>
            </a:r>
          </a:p>
          <a:p>
            <a:pPr marL="800100" lvl="1" indent="-342900">
              <a:buFont typeface="Wingdings" charset="2"/>
              <a:buChar char="§"/>
            </a:pPr>
            <a:r>
              <a:rPr lang="en-US" sz="2000" dirty="0"/>
              <a:t>métodos de regularização </a:t>
            </a:r>
          </a:p>
          <a:p>
            <a:pPr marL="800100" lvl="1" indent="-342900">
              <a:buFont typeface="Wingdings" charset="2"/>
              <a:buChar char="§"/>
            </a:pPr>
            <a:r>
              <a:rPr lang="en-US" sz="2000" dirty="0"/>
              <a:t>afinação</a:t>
            </a:r>
          </a:p>
          <a:p>
            <a:pPr marL="800100" lvl="1" indent="-342900">
              <a:buFont typeface="Wingdings" charset="2"/>
              <a:buChar char="§"/>
            </a:pPr>
            <a:r>
              <a:rPr lang="en-US" sz="2000" dirty="0"/>
              <a:t>classificação vs. tarefas de regressão</a:t>
            </a:r>
          </a:p>
          <a:p>
            <a:pPr marL="342900" indent="-342900">
              <a:buFont typeface="Wingdings" charset="2"/>
              <a:buChar char="q"/>
            </a:pPr>
            <a:r>
              <a:rPr lang="en-US" sz="2000" dirty="0"/>
              <a:t>DNN arquiteturas básicas: </a:t>
            </a:r>
          </a:p>
          <a:p>
            <a:pPr marL="800100" lvl="1" indent="-342900">
              <a:buFont typeface="Wingdings" charset="2"/>
              <a:buChar char="§"/>
            </a:pPr>
            <a:r>
              <a:rPr lang="en-US" sz="2000" dirty="0"/>
              <a:t>convolutional</a:t>
            </a:r>
          </a:p>
          <a:p>
            <a:pPr marL="800100" lvl="1" indent="-342900">
              <a:buFont typeface="Wingdings" charset="2"/>
              <a:buChar char="§"/>
            </a:pPr>
            <a:r>
              <a:rPr lang="en-US" sz="2000" dirty="0"/>
              <a:t>recorrente</a:t>
            </a:r>
          </a:p>
          <a:p>
            <a:pPr marL="800100" lvl="1" indent="-342900">
              <a:buFont typeface="Wingdings" charset="2"/>
              <a:buChar char="§"/>
            </a:pPr>
            <a:r>
              <a:rPr lang="en-US" sz="2000" dirty="0"/>
              <a:t>mecanismo de </a:t>
            </a:r>
            <a:r>
              <a:rPr lang="en-US" sz="2000" dirty="0" err="1"/>
              <a:t>atenção</a:t>
            </a:r>
            <a:endParaRPr lang="en-US" sz="2000" dirty="0"/>
          </a:p>
        </p:txBody>
      </p:sp>
    </p:spTree>
    <p:extLst>
      <p:ext uri="{BB962C8B-B14F-4D97-AF65-F5344CB8AC3E}">
        <p14:creationId xmlns:p14="http://schemas.microsoft.com/office/powerpoint/2010/main" val="100544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196752"/>
            <a:ext cx="7899400" cy="923330"/>
          </a:xfrm>
          <a:prstGeom prst="rect">
            <a:avLst/>
          </a:prstGeom>
        </p:spPr>
        <p:txBody>
          <a:bodyPr wrap="square">
            <a:spAutoFit/>
          </a:bodyPr>
          <a:lstStyle/>
          <a:p>
            <a:r>
              <a:rPr lang="en-US" dirty="0"/>
              <a:t>aprendizagem de máquina é um campo da ciência da computação que dá aos computadores a capacidade de </a:t>
            </a:r>
            <a:r>
              <a:rPr lang="en-US" b="1" dirty="0">
                <a:solidFill>
                  <a:schemeClr val="accent2"/>
                </a:solidFill>
              </a:rPr>
              <a:t>aprender sem ser </a:t>
            </a:r>
            <a:r>
              <a:rPr lang="en-US" b="1" dirty="0" err="1">
                <a:solidFill>
                  <a:schemeClr val="accent2"/>
                </a:solidFill>
              </a:rPr>
              <a:t>explicitamente</a:t>
            </a:r>
            <a:r>
              <a:rPr lang="en-US" b="1" dirty="0">
                <a:solidFill>
                  <a:schemeClr val="accent2"/>
                </a:solidFill>
              </a:rPr>
              <a:t> </a:t>
            </a:r>
            <a:r>
              <a:rPr lang="en-US" b="1" dirty="0" err="1">
                <a:solidFill>
                  <a:schemeClr val="accent2"/>
                </a:solidFill>
              </a:rPr>
              <a:t>programado</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a:t>Métodos que podem aprender e fazer previsões sobre dados</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dados </a:t>
              </a:r>
              <a:r>
                <a:rPr lang="en-US" dirty="0" err="1"/>
                <a:t>rotulados</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dados rotulada</a:t>
              </a:r>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algoritmo de aprendizado de máquina</a:t>
              </a:r>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modelo aprendeu</a:t>
              </a:r>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Predição</a:t>
              </a:r>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a:solidFill>
                    <a:schemeClr val="accent2"/>
                  </a:solidFill>
                </a:rPr>
                <a:t>Treinamento</a:t>
              </a: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a:solidFill>
                    <a:schemeClr val="accent2"/>
                  </a:solidFill>
                </a:rPr>
                <a:t>Predição</a:t>
              </a: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Aprendizagem</a:t>
            </a:r>
            <a:r>
              <a:rPr lang="en-US" dirty="0"/>
              <a:t> de máquina</a:t>
            </a:r>
          </a:p>
        </p:txBody>
      </p:sp>
    </p:spTree>
    <p:extLst>
      <p:ext uri="{BB962C8B-B14F-4D97-AF65-F5344CB8AC3E}">
        <p14:creationId xmlns:p14="http://schemas.microsoft.com/office/powerpoint/2010/main" val="813069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a:t>Regressão</a:t>
              </a:r>
            </a:p>
          </p:txBody>
        </p:sp>
      </p:grpSp>
      <p:sp>
        <p:nvSpPr>
          <p:cNvPr id="5" name="TextBox 4"/>
          <p:cNvSpPr txBox="1"/>
          <p:nvPr/>
        </p:nvSpPr>
        <p:spPr>
          <a:xfrm>
            <a:off x="793184" y="1338971"/>
            <a:ext cx="8366393" cy="2308324"/>
          </a:xfrm>
          <a:prstGeom prst="rect">
            <a:avLst/>
          </a:prstGeom>
          <a:noFill/>
        </p:spPr>
        <p:txBody>
          <a:bodyPr wrap="none" rtlCol="0">
            <a:spAutoFit/>
          </a:bodyPr>
          <a:lstStyle/>
          <a:p>
            <a:r>
              <a:rPr lang="en-US" b="1" dirty="0"/>
              <a:t>supervisionado</a:t>
            </a:r>
            <a:r>
              <a:rPr lang="en-US" dirty="0"/>
              <a:t>: Aprendendo com um </a:t>
            </a:r>
            <a:r>
              <a:rPr lang="en-US" b="1" dirty="0">
                <a:solidFill>
                  <a:srgbClr val="E68230"/>
                </a:solidFill>
              </a:rPr>
              <a:t>formação rotulada</a:t>
            </a:r>
            <a:r>
              <a:rPr lang="en-US" dirty="0"/>
              <a:t> conjunto</a:t>
            </a:r>
          </a:p>
          <a:p>
            <a:r>
              <a:rPr lang="en-US" dirty="0"/>
              <a:t>Exemplo: e-mail </a:t>
            </a:r>
            <a:r>
              <a:rPr lang="en-US" i="1" dirty="0">
                <a:solidFill>
                  <a:schemeClr val="accent2">
                    <a:lumMod val="75000"/>
                  </a:schemeClr>
                </a:solidFill>
              </a:rPr>
              <a:t>classificação</a:t>
            </a:r>
            <a:r>
              <a:rPr lang="en-US" dirty="0">
                <a:solidFill>
                  <a:schemeClr val="accent2">
                    <a:lumMod val="75000"/>
                  </a:schemeClr>
                </a:solidFill>
              </a:rPr>
              <a:t> </a:t>
            </a:r>
            <a:r>
              <a:rPr lang="en-US" dirty="0"/>
              <a:t>com e-mails já rotulados</a:t>
            </a:r>
          </a:p>
          <a:p>
            <a:endParaRPr lang="en-US" dirty="0"/>
          </a:p>
          <a:p>
            <a:r>
              <a:rPr lang="en-US" b="1" dirty="0"/>
              <a:t>sem supervisão</a:t>
            </a:r>
            <a:r>
              <a:rPr lang="en-US" dirty="0"/>
              <a:t>: Discover </a:t>
            </a:r>
            <a:r>
              <a:rPr lang="en-US" b="1" dirty="0">
                <a:solidFill>
                  <a:srgbClr val="E68230"/>
                </a:solidFill>
              </a:rPr>
              <a:t>padrões</a:t>
            </a:r>
            <a:r>
              <a:rPr lang="en-US" dirty="0"/>
              <a:t> </a:t>
            </a:r>
            <a:r>
              <a:rPr lang="en-US" dirty="0" err="1"/>
              <a:t>em</a:t>
            </a:r>
            <a:r>
              <a:rPr lang="en-US" dirty="0"/>
              <a:t> dados </a:t>
            </a:r>
            <a:r>
              <a:rPr lang="en-US" b="1" dirty="0" err="1">
                <a:solidFill>
                  <a:srgbClr val="E68230"/>
                </a:solidFill>
              </a:rPr>
              <a:t>não</a:t>
            </a:r>
            <a:r>
              <a:rPr lang="en-US" b="1" dirty="0">
                <a:solidFill>
                  <a:srgbClr val="E68230"/>
                </a:solidFill>
              </a:rPr>
              <a:t> </a:t>
            </a:r>
            <a:r>
              <a:rPr lang="en-US" b="1" dirty="0" err="1">
                <a:solidFill>
                  <a:srgbClr val="E68230"/>
                </a:solidFill>
              </a:rPr>
              <a:t>rotulados</a:t>
            </a:r>
            <a:endParaRPr lang="en-US" b="1" dirty="0">
              <a:solidFill>
                <a:srgbClr val="E68230"/>
              </a:solidFill>
            </a:endParaRPr>
          </a:p>
          <a:p>
            <a:r>
              <a:rPr lang="en-US" dirty="0"/>
              <a:t>Exemplo: </a:t>
            </a:r>
            <a:r>
              <a:rPr lang="en-US" i="1" dirty="0" err="1">
                <a:solidFill>
                  <a:srgbClr val="BA6016"/>
                </a:solidFill>
              </a:rPr>
              <a:t>grupos</a:t>
            </a:r>
            <a:r>
              <a:rPr lang="en-US" i="1" dirty="0">
                <a:solidFill>
                  <a:srgbClr val="BA6016"/>
                </a:solidFill>
              </a:rPr>
              <a:t> de </a:t>
            </a:r>
            <a:r>
              <a:rPr lang="en-US" i="1" dirty="0" err="1">
                <a:solidFill>
                  <a:srgbClr val="BA6016"/>
                </a:solidFill>
              </a:rPr>
              <a:t>documentos</a:t>
            </a:r>
            <a:r>
              <a:rPr lang="en-US" i="1" dirty="0">
                <a:solidFill>
                  <a:srgbClr val="BA6016"/>
                </a:solidFill>
              </a:rPr>
              <a:t> </a:t>
            </a:r>
            <a:r>
              <a:rPr lang="en-US" dirty="0" err="1"/>
              <a:t>similares</a:t>
            </a:r>
            <a:r>
              <a:rPr lang="en-US" dirty="0"/>
              <a:t> com base no texto</a:t>
            </a:r>
          </a:p>
          <a:p>
            <a:endParaRPr lang="en-US" dirty="0"/>
          </a:p>
          <a:p>
            <a:r>
              <a:rPr lang="en-US" b="1" dirty="0"/>
              <a:t>aprendizado por reforço</a:t>
            </a:r>
            <a:r>
              <a:rPr lang="en-US" dirty="0"/>
              <a:t>: aprender a </a:t>
            </a:r>
            <a:r>
              <a:rPr lang="en-US" b="1" dirty="0" err="1">
                <a:solidFill>
                  <a:schemeClr val="accent2"/>
                </a:solidFill>
              </a:rPr>
              <a:t>Agir</a:t>
            </a:r>
            <a:r>
              <a:rPr lang="en-US" dirty="0"/>
              <a:t> baseado </a:t>
            </a:r>
            <a:r>
              <a:rPr lang="en-US" dirty="0" err="1"/>
              <a:t>em</a:t>
            </a:r>
            <a:r>
              <a:rPr lang="en-US" dirty="0"/>
              <a:t> </a:t>
            </a:r>
            <a:r>
              <a:rPr lang="en-US" b="1" dirty="0" err="1">
                <a:solidFill>
                  <a:srgbClr val="E68230"/>
                </a:solidFill>
              </a:rPr>
              <a:t>retorno</a:t>
            </a:r>
            <a:r>
              <a:rPr lang="en-US" b="1" dirty="0">
                <a:solidFill>
                  <a:srgbClr val="E68230"/>
                </a:solidFill>
              </a:rPr>
              <a:t>/</a:t>
            </a:r>
            <a:r>
              <a:rPr lang="en-US" b="1" dirty="0" err="1">
                <a:solidFill>
                  <a:srgbClr val="E68230"/>
                </a:solidFill>
              </a:rPr>
              <a:t>recompensa</a:t>
            </a:r>
            <a:endParaRPr lang="en-US" b="1" dirty="0">
              <a:solidFill>
                <a:srgbClr val="E68230"/>
              </a:solidFill>
            </a:endParaRPr>
          </a:p>
          <a:p>
            <a:r>
              <a:rPr lang="en-US" dirty="0"/>
              <a:t>Exemplo: aprender a jogar Go, recompensa: </a:t>
            </a:r>
            <a:r>
              <a:rPr lang="en-US" i="1" dirty="0">
                <a:solidFill>
                  <a:srgbClr val="BA6016"/>
                </a:solidFill>
              </a:rPr>
              <a:t>ganhar ou perder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Tipos de Aprendizagem</a:t>
            </a:r>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classe A</a:t>
              </a:r>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classe A</a:t>
              </a:r>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a:t>Classificação</a:t>
              </a:r>
            </a:p>
          </p:txBody>
        </p:sp>
      </p:gr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a:t>Clustering</a:t>
              </a:r>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 //</a:t>
            </a:r>
            <a:r>
              <a:rPr lang="en-US" sz="900" i="1" dirty="0" err="1"/>
              <a:t>mbjoseph.github.io</a:t>
            </a:r>
            <a:r>
              <a:rPr lang="en-US" sz="900" i="1" dirty="0"/>
              <a:t>/ 2013/11/27 /</a:t>
            </a:r>
            <a:r>
              <a:rPr lang="en-US" sz="900" i="1" dirty="0" err="1"/>
              <a:t>measure.html</a:t>
            </a:r>
            <a:endParaRPr lang="en-US" sz="900" i="1" dirty="0"/>
          </a:p>
        </p:txBody>
      </p:sp>
    </p:spTree>
    <p:extLst>
      <p:ext uri="{BB962C8B-B14F-4D97-AF65-F5344CB8AC3E}">
        <p14:creationId xmlns:p14="http://schemas.microsoft.com/office/powerpoint/2010/main" val="381608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49304"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a:t>A maioria dos métodos de aprendizado de </a:t>
            </a:r>
            <a:r>
              <a:rPr lang="en-US" dirty="0" err="1"/>
              <a:t>máquina</a:t>
            </a:r>
            <a:r>
              <a:rPr lang="en-US" dirty="0"/>
              <a:t> </a:t>
            </a:r>
            <a:r>
              <a:rPr lang="en-US" dirty="0" err="1"/>
              <a:t>funcionam</a:t>
            </a:r>
            <a:r>
              <a:rPr lang="en-US" dirty="0"/>
              <a:t> bem por causa de </a:t>
            </a:r>
            <a:r>
              <a:rPr lang="en-US" b="1" dirty="0">
                <a:solidFill>
                  <a:srgbClr val="E68230"/>
                </a:solidFill>
              </a:rPr>
              <a:t>representações projetado humanos</a:t>
            </a:r>
            <a:r>
              <a:rPr lang="en-US" dirty="0">
                <a:solidFill>
                  <a:srgbClr val="E68230"/>
                </a:solidFill>
              </a:rPr>
              <a:t> </a:t>
            </a:r>
            <a:r>
              <a:rPr lang="en-US" dirty="0"/>
              <a:t>e </a:t>
            </a:r>
            <a:r>
              <a:rPr lang="en-US" b="1" dirty="0">
                <a:solidFill>
                  <a:srgbClr val="E68230"/>
                </a:solidFill>
              </a:rPr>
              <a:t>recursos de entrada</a:t>
            </a:r>
          </a:p>
          <a:p>
            <a:r>
              <a:rPr lang="en-US" dirty="0"/>
              <a:t>ML torna-se </a:t>
            </a:r>
            <a:r>
              <a:rPr lang="en-US" dirty="0" err="1"/>
              <a:t>apenas</a:t>
            </a:r>
            <a:r>
              <a:rPr lang="en-US" dirty="0"/>
              <a:t> </a:t>
            </a:r>
            <a:r>
              <a:rPr lang="en-US" b="1" dirty="0" err="1">
                <a:solidFill>
                  <a:srgbClr val="E68230"/>
                </a:solidFill>
              </a:rPr>
              <a:t>otimizar</a:t>
            </a:r>
            <a:r>
              <a:rPr lang="en-US" b="1" dirty="0">
                <a:solidFill>
                  <a:srgbClr val="E68230"/>
                </a:solidFill>
              </a:rPr>
              <a:t> pesos </a:t>
            </a:r>
            <a:r>
              <a:rPr lang="en-US" dirty="0"/>
              <a:t>para melhor fazer </a:t>
            </a:r>
            <a:r>
              <a:rPr lang="en-US" dirty="0" err="1"/>
              <a:t>uma</a:t>
            </a:r>
            <a:r>
              <a:rPr lang="en-US" dirty="0"/>
              <a:t> </a:t>
            </a:r>
            <a:r>
              <a:rPr lang="en-US" dirty="0" err="1"/>
              <a:t>previsão</a:t>
            </a:r>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ML </a:t>
            </a:r>
            <a:r>
              <a:rPr lang="en-US" dirty="0" err="1"/>
              <a:t>na</a:t>
            </a:r>
            <a:r>
              <a:rPr lang="en-US" dirty="0"/>
              <a:t> </a:t>
            </a:r>
            <a:r>
              <a:rPr lang="en-US" dirty="0" err="1"/>
              <a:t>prática</a:t>
            </a:r>
            <a:endParaRPr lang="en-US" dirty="0"/>
          </a:p>
        </p:txBody>
      </p:sp>
    </p:spTree>
    <p:extLst>
      <p:ext uri="{BB962C8B-B14F-4D97-AF65-F5344CB8AC3E}">
        <p14:creationId xmlns:p14="http://schemas.microsoft.com/office/powerpoint/2010/main" val="1383648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Rede Neural Intro</a:t>
            </a:r>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pic>
        <p:nvPicPr>
          <p:cNvPr id="8" name="Picture 7" descr="300px-Colored_neural_networ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a:t>Como é que vamos treinar?</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4"/>
                              </a:solidFill>
                              <a:latin typeface="Cambria Math" panose="02040503050406030204" pitchFamily="18" charset="0"/>
                            </a:rPr>
                          </m:ctrlPr>
                        </m:sSubPr>
                        <m:e/>
                        <m:sub/>
                      </m:sSub>
                      <m:sSub>
                        <m:sSubPr>
                          <m:ctrlPr>
                            <a:rPr lang="en-US" sz="2400" b="1" i="1" smtClean="0">
                              <a:solidFill>
                                <a:schemeClr val="accent4"/>
                              </a:solidFill>
                              <a:latin typeface="Cambria Math" panose="02040503050406030204" pitchFamily="18" charset="0"/>
                            </a:rPr>
                          </m:ctrlPr>
                        </m:sSubPr>
                        <m:e/>
                        <m:sub/>
                      </m:sSub>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accent3"/>
                              </a:solidFill>
                              <a:latin typeface="Cambria Math" panose="02040503050406030204" pitchFamily="18" charset="0"/>
                            </a:rPr>
                          </m:ctrlPr>
                        </m:sSubPr>
                        <m:e/>
                        <m:sub/>
                      </m:sSub>
                      <m:sSub>
                        <m:sSubPr>
                          <m:ctrlPr>
                            <a:rPr lang="en-US" sz="2400" b="1" i="1" smtClean="0">
                              <a:solidFill>
                                <a:schemeClr val="accent3"/>
                              </a:solidFill>
                              <a:latin typeface="Cambria Math" panose="02040503050406030204" pitchFamily="18" charset="0"/>
                            </a:rPr>
                          </m:ctrlPr>
                        </m:sSubPr>
                        <m:e/>
                        <m:sub/>
                      </m:sSub>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53273" y="4495607"/>
            <a:ext cx="4572000" cy="1477328"/>
            <a:chOff x="4245370" y="4873466"/>
            <a:chExt cx="4572000" cy="1477328"/>
          </a:xfrm>
        </p:grpSpPr>
        <p:sp>
          <p:nvSpPr>
            <p:cNvPr id="5" name="Rectangle 4"/>
            <p:cNvSpPr/>
            <p:nvPr/>
          </p:nvSpPr>
          <p:spPr>
            <a:xfrm>
              <a:off x="4245370" y="4873466"/>
              <a:ext cx="4572000" cy="1477328"/>
            </a:xfrm>
            <a:prstGeom prst="rect">
              <a:avLst/>
            </a:prstGeom>
          </p:spPr>
          <p:txBody>
            <a:bodyPr>
              <a:spAutoFit/>
            </a:bodyPr>
            <a:lstStyle/>
            <a:p>
              <a:pPr algn="ctr"/>
              <a:r>
                <a:rPr lang="en-US" dirty="0"/>
                <a:t>4 + 2 = 6 neurónios (não contando entradas)</a:t>
              </a:r>
            </a:p>
            <a:p>
              <a:pPr algn="ctr"/>
              <a:r>
                <a:rPr lang="en-US" dirty="0"/>
                <a:t>[3 x 4] + [4 x 2] = 20 pesos </a:t>
              </a:r>
            </a:p>
            <a:p>
              <a:pPr algn="ctr"/>
              <a:r>
                <a:rPr lang="en-US" dirty="0"/>
                <a:t>4 + 2 = 6 polarizações</a:t>
              </a:r>
            </a:p>
            <a:p>
              <a:pPr algn="ctr"/>
              <a:r>
                <a:rPr lang="en-US" dirty="0">
                  <a:solidFill>
                    <a:schemeClr val="accent2"/>
                  </a:solidFill>
                </a:rPr>
                <a:t>26 </a:t>
              </a:r>
              <a:r>
                <a:rPr lang="en-US" b="1" dirty="0">
                  <a:solidFill>
                    <a:schemeClr val="accent2"/>
                  </a:solidFill>
                </a:rPr>
                <a:t>parâmetros</a:t>
              </a: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pesos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funções de ativação</a:t>
            </a:r>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546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a:t>Um subcampo aprendizagem de máquina de aprendizagem </a:t>
            </a:r>
            <a:r>
              <a:rPr lang="en-US" b="1" dirty="0">
                <a:solidFill>
                  <a:srgbClr val="E68230"/>
                </a:solidFill>
              </a:rPr>
              <a:t>representações</a:t>
            </a:r>
            <a:r>
              <a:rPr lang="en-US" dirty="0">
                <a:solidFill>
                  <a:srgbClr val="E68230"/>
                </a:solidFill>
              </a:rPr>
              <a:t> </a:t>
            </a:r>
            <a:r>
              <a:rPr lang="en-US" dirty="0"/>
              <a:t>De dados. Excepcional </a:t>
            </a:r>
            <a:r>
              <a:rPr lang="en-US" dirty="0" err="1"/>
              <a:t>eficaz</a:t>
            </a:r>
            <a:r>
              <a:rPr lang="en-US" dirty="0"/>
              <a:t> </a:t>
            </a:r>
            <a:r>
              <a:rPr lang="en-US" dirty="0" err="1"/>
              <a:t>em</a:t>
            </a:r>
            <a:r>
              <a:rPr lang="en-US" dirty="0"/>
              <a:t> </a:t>
            </a:r>
            <a:r>
              <a:rPr lang="en-US" b="1" dirty="0" err="1">
                <a:solidFill>
                  <a:srgbClr val="E68230"/>
                </a:solidFill>
              </a:rPr>
              <a:t>aprendizagem</a:t>
            </a:r>
            <a:r>
              <a:rPr lang="en-US" b="1" dirty="0">
                <a:solidFill>
                  <a:srgbClr val="E68230"/>
                </a:solidFill>
              </a:rPr>
              <a:t> de </a:t>
            </a:r>
            <a:r>
              <a:rPr lang="en-US" b="1" dirty="0" err="1">
                <a:solidFill>
                  <a:srgbClr val="E68230"/>
                </a:solidFill>
              </a:rPr>
              <a:t>padrões</a:t>
            </a:r>
            <a:r>
              <a:rPr lang="en-US" dirty="0"/>
              <a:t>.</a:t>
            </a:r>
          </a:p>
          <a:p>
            <a:r>
              <a:rPr lang="en-US" dirty="0"/>
              <a:t>Deep learning </a:t>
            </a:r>
            <a:r>
              <a:rPr lang="en-US" dirty="0" err="1"/>
              <a:t>tenta</a:t>
            </a:r>
            <a:r>
              <a:rPr lang="en-US" dirty="0"/>
              <a:t> </a:t>
            </a:r>
            <a:r>
              <a:rPr lang="en-US" dirty="0" err="1"/>
              <a:t>aprender</a:t>
            </a:r>
            <a:r>
              <a:rPr lang="en-US" dirty="0"/>
              <a:t> por </a:t>
            </a:r>
            <a:r>
              <a:rPr lang="en-US" dirty="0" err="1"/>
              <a:t>meio</a:t>
            </a:r>
            <a:r>
              <a:rPr lang="en-US" dirty="0"/>
              <a:t> de um </a:t>
            </a:r>
            <a:r>
              <a:rPr lang="en-US" dirty="0" err="1"/>
              <a:t>representação</a:t>
            </a:r>
            <a:r>
              <a:rPr lang="en-US" dirty="0"/>
              <a:t> com </a:t>
            </a:r>
            <a:r>
              <a:rPr lang="en-US" b="1" dirty="0" err="1">
                <a:solidFill>
                  <a:srgbClr val="E68230"/>
                </a:solidFill>
              </a:rPr>
              <a:t>hierarquia</a:t>
            </a:r>
            <a:r>
              <a:rPr lang="en-US" b="1" dirty="0">
                <a:solidFill>
                  <a:srgbClr val="E68230"/>
                </a:solidFill>
              </a:rPr>
              <a:t> de múltiplas camadas</a:t>
            </a:r>
          </a:p>
          <a:p>
            <a:r>
              <a:rPr lang="en-US" dirty="0"/>
              <a:t>Se você </a:t>
            </a:r>
            <a:r>
              <a:rPr lang="en-US" dirty="0" err="1"/>
              <a:t>fornecer</a:t>
            </a:r>
            <a:r>
              <a:rPr lang="en-US" dirty="0"/>
              <a:t> </a:t>
            </a:r>
            <a:r>
              <a:rPr lang="en-US" dirty="0" err="1"/>
              <a:t>ao</a:t>
            </a:r>
            <a:r>
              <a:rPr lang="en-US" dirty="0"/>
              <a:t> </a:t>
            </a:r>
            <a:r>
              <a:rPr lang="en-US" dirty="0" err="1"/>
              <a:t>sistema</a:t>
            </a:r>
            <a:r>
              <a:rPr lang="en-US" dirty="0"/>
              <a:t> </a:t>
            </a:r>
            <a:r>
              <a:rPr lang="en-US" b="1" dirty="0" err="1">
                <a:solidFill>
                  <a:srgbClr val="E68230"/>
                </a:solidFill>
              </a:rPr>
              <a:t>uma</a:t>
            </a:r>
            <a:r>
              <a:rPr lang="en-US" b="1" dirty="0">
                <a:solidFill>
                  <a:srgbClr val="E68230"/>
                </a:solidFill>
              </a:rPr>
              <a:t> </a:t>
            </a:r>
            <a:r>
              <a:rPr lang="en-US" b="1" dirty="0" err="1">
                <a:solidFill>
                  <a:srgbClr val="E68230"/>
                </a:solidFill>
              </a:rPr>
              <a:t>grande</a:t>
            </a:r>
            <a:r>
              <a:rPr lang="en-US" b="1" dirty="0">
                <a:solidFill>
                  <a:srgbClr val="E68230"/>
                </a:solidFill>
              </a:rPr>
              <a:t> </a:t>
            </a:r>
            <a:r>
              <a:rPr lang="en-US" b="1" dirty="0" err="1">
                <a:solidFill>
                  <a:srgbClr val="E68230"/>
                </a:solidFill>
              </a:rPr>
              <a:t>quantidade</a:t>
            </a:r>
            <a:r>
              <a:rPr lang="en-US" b="1" dirty="0">
                <a:solidFill>
                  <a:srgbClr val="E68230"/>
                </a:solidFill>
              </a:rPr>
              <a:t> de dados</a:t>
            </a:r>
            <a:r>
              <a:rPr lang="en-US" dirty="0"/>
              <a:t>, </a:t>
            </a:r>
            <a:r>
              <a:rPr lang="en-US" dirty="0" err="1"/>
              <a:t>ele</a:t>
            </a:r>
            <a:r>
              <a:rPr lang="en-US" dirty="0"/>
              <a:t> começa a entender e responder de maneira útil.</a:t>
            </a:r>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 que </a:t>
            </a:r>
            <a:r>
              <a:rPr lang="en-US" dirty="0" err="1"/>
              <a:t>é</a:t>
            </a:r>
            <a:r>
              <a:rPr lang="en-US" dirty="0"/>
              <a:t> deep learning </a:t>
            </a:r>
            <a:r>
              <a:rPr lang="en-US" sz="4000" dirty="0"/>
              <a:t>(DL) </a:t>
            </a:r>
            <a:r>
              <a:rPr lang="en-US" dirty="0"/>
              <a:t>? </a:t>
            </a:r>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648" y="3098898"/>
            <a:ext cx="5605268" cy="2733882"/>
          </a:xfrm>
          <a:prstGeom prst="rect">
            <a:avLst/>
          </a:prstGeom>
        </p:spPr>
      </p:pic>
    </p:spTree>
    <p:extLst>
      <p:ext uri="{BB962C8B-B14F-4D97-AF65-F5344CB8AC3E}">
        <p14:creationId xmlns:p14="http://schemas.microsoft.com/office/powerpoint/2010/main" val="254905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200" y="1231014"/>
            <a:ext cx="8458200" cy="2308324"/>
          </a:xfrm>
          <a:prstGeom prst="rect">
            <a:avLst/>
          </a:prstGeom>
        </p:spPr>
        <p:txBody>
          <a:bodyPr wrap="square">
            <a:spAutoFit/>
          </a:bodyPr>
          <a:lstStyle/>
          <a:p>
            <a:pPr marL="285750" indent="-285750">
              <a:buFont typeface="Courier New"/>
              <a:buChar char="o"/>
            </a:pPr>
            <a:r>
              <a:rPr lang="en-US" dirty="0"/>
              <a:t>features </a:t>
            </a:r>
            <a:r>
              <a:rPr lang="en-US" dirty="0" err="1"/>
              <a:t>processadas</a:t>
            </a:r>
            <a:r>
              <a:rPr lang="en-US" dirty="0"/>
              <a:t> manualmente são muitas </a:t>
            </a:r>
            <a:r>
              <a:rPr lang="en-US" dirty="0" err="1"/>
              <a:t>vezes</a:t>
            </a:r>
            <a:r>
              <a:rPr lang="en-US" dirty="0"/>
              <a:t> </a:t>
            </a:r>
            <a:r>
              <a:rPr lang="en-US" b="1" dirty="0" err="1">
                <a:solidFill>
                  <a:srgbClr val="E68230"/>
                </a:solidFill>
              </a:rPr>
              <a:t>muito</a:t>
            </a:r>
            <a:r>
              <a:rPr lang="en-US" b="1" dirty="0">
                <a:solidFill>
                  <a:srgbClr val="E68230"/>
                </a:solidFill>
              </a:rPr>
              <a:t> </a:t>
            </a:r>
            <a:r>
              <a:rPr lang="en-US" b="1" dirty="0" err="1">
                <a:solidFill>
                  <a:srgbClr val="E68230"/>
                </a:solidFill>
              </a:rPr>
              <a:t>específicas</a:t>
            </a:r>
            <a:r>
              <a:rPr lang="en-US" dirty="0"/>
              <a:t>, </a:t>
            </a:r>
            <a:r>
              <a:rPr lang="en-US" b="1" dirty="0">
                <a:solidFill>
                  <a:srgbClr val="E68230"/>
                </a:solidFill>
              </a:rPr>
              <a:t>incompleto</a:t>
            </a:r>
            <a:r>
              <a:rPr lang="en-US" dirty="0">
                <a:solidFill>
                  <a:srgbClr val="E68230"/>
                </a:solidFill>
              </a:rPr>
              <a:t> </a:t>
            </a:r>
            <a:r>
              <a:rPr lang="en-US" dirty="0"/>
              <a:t>e </a:t>
            </a:r>
            <a:r>
              <a:rPr lang="en-US" dirty="0" err="1"/>
              <a:t>levam</a:t>
            </a:r>
            <a:r>
              <a:rPr lang="en-US" dirty="0"/>
              <a:t> </a:t>
            </a:r>
            <a:r>
              <a:rPr lang="en-US" b="1" dirty="0" err="1">
                <a:solidFill>
                  <a:srgbClr val="E68230"/>
                </a:solidFill>
              </a:rPr>
              <a:t>muito</a:t>
            </a:r>
            <a:r>
              <a:rPr lang="en-US" b="1" dirty="0">
                <a:solidFill>
                  <a:srgbClr val="E68230"/>
                </a:solidFill>
              </a:rPr>
              <a:t> tempo para projetar </a:t>
            </a:r>
            <a:r>
              <a:rPr lang="en-US" dirty="0"/>
              <a:t>e validar</a:t>
            </a:r>
          </a:p>
          <a:p>
            <a:pPr marL="285750" indent="-285750">
              <a:buFont typeface="Courier New"/>
              <a:buChar char="o"/>
            </a:pPr>
            <a:r>
              <a:rPr lang="en-US" dirty="0"/>
              <a:t>Características aprendidas </a:t>
            </a:r>
            <a:r>
              <a:rPr lang="en-US" dirty="0" err="1"/>
              <a:t>são</a:t>
            </a:r>
            <a:r>
              <a:rPr lang="en-US" dirty="0"/>
              <a:t> </a:t>
            </a:r>
            <a:r>
              <a:rPr lang="en-US" b="1" dirty="0" err="1">
                <a:solidFill>
                  <a:srgbClr val="E68230"/>
                </a:solidFill>
              </a:rPr>
              <a:t>fáceis</a:t>
            </a:r>
            <a:r>
              <a:rPr lang="en-US" b="1" dirty="0">
                <a:solidFill>
                  <a:srgbClr val="E68230"/>
                </a:solidFill>
              </a:rPr>
              <a:t> de se adaptar</a:t>
            </a:r>
            <a:r>
              <a:rPr lang="en-US" dirty="0"/>
              <a:t>, </a:t>
            </a:r>
            <a:r>
              <a:rPr lang="en-US" b="1" dirty="0" err="1">
                <a:solidFill>
                  <a:srgbClr val="E68230"/>
                </a:solidFill>
              </a:rPr>
              <a:t>rápidas</a:t>
            </a:r>
            <a:r>
              <a:rPr lang="en-US" b="1" dirty="0">
                <a:solidFill>
                  <a:srgbClr val="E68230"/>
                </a:solidFill>
              </a:rPr>
              <a:t> para</a:t>
            </a:r>
            <a:r>
              <a:rPr lang="en-US" dirty="0"/>
              <a:t> aprender</a:t>
            </a:r>
          </a:p>
          <a:p>
            <a:pPr marL="285750" indent="-285750">
              <a:buFont typeface="Courier New"/>
              <a:buChar char="o"/>
            </a:pPr>
            <a:r>
              <a:rPr lang="en-US" dirty="0"/>
              <a:t>aprendizagem profunda proporciona </a:t>
            </a:r>
            <a:r>
              <a:rPr lang="en-US" dirty="0" err="1"/>
              <a:t>uma</a:t>
            </a:r>
            <a:r>
              <a:rPr lang="en-US" dirty="0"/>
              <a:t> forma </a:t>
            </a:r>
            <a:r>
              <a:rPr lang="en-US" dirty="0" err="1"/>
              <a:t>muito</a:t>
            </a:r>
            <a:r>
              <a:rPr lang="en-US" dirty="0"/>
              <a:t> </a:t>
            </a:r>
            <a:r>
              <a:rPr lang="en-US" b="1" dirty="0">
                <a:solidFill>
                  <a:srgbClr val="E68230"/>
                </a:solidFill>
              </a:rPr>
              <a:t>flexível</a:t>
            </a:r>
            <a:r>
              <a:rPr lang="en-US" dirty="0"/>
              <a:t>, (quase?) </a:t>
            </a:r>
            <a:r>
              <a:rPr lang="en-US" b="1" dirty="0">
                <a:solidFill>
                  <a:srgbClr val="E68230"/>
                </a:solidFill>
              </a:rPr>
              <a:t>universal</a:t>
            </a:r>
            <a:r>
              <a:rPr lang="en-US" dirty="0"/>
              <a:t>, </a:t>
            </a:r>
            <a:r>
              <a:rPr lang="en-US" dirty="0" err="1"/>
              <a:t>Pode</a:t>
            </a:r>
            <a:r>
              <a:rPr lang="en-US" dirty="0"/>
              <a:t> </a:t>
            </a:r>
            <a:r>
              <a:rPr lang="en-US" dirty="0" err="1"/>
              <a:t>aprender</a:t>
            </a:r>
            <a:r>
              <a:rPr lang="en-US" dirty="0"/>
              <a:t> </a:t>
            </a:r>
            <a:r>
              <a:rPr lang="en-US" dirty="0" err="1"/>
              <a:t>informações</a:t>
            </a:r>
            <a:r>
              <a:rPr lang="en-US" dirty="0"/>
              <a:t> </a:t>
            </a:r>
            <a:r>
              <a:rPr lang="en-US" dirty="0" err="1"/>
              <a:t>visuais</a:t>
            </a:r>
            <a:r>
              <a:rPr lang="en-US" dirty="0"/>
              <a:t> e </a:t>
            </a:r>
            <a:r>
              <a:rPr lang="en-US" dirty="0" err="1"/>
              <a:t>linguísticas</a:t>
            </a:r>
            <a:r>
              <a:rPr lang="en-US" dirty="0"/>
              <a:t>.</a:t>
            </a:r>
          </a:p>
          <a:p>
            <a:pPr marL="285750" indent="-285750">
              <a:buFont typeface="Courier New"/>
              <a:buChar char="o"/>
            </a:pPr>
            <a:r>
              <a:rPr lang="en-US" dirty="0"/>
              <a:t>Pode aprender tanto sem supervisão e </a:t>
            </a:r>
            <a:r>
              <a:rPr lang="en-US" dirty="0" err="1"/>
              <a:t>supervisionado</a:t>
            </a:r>
            <a:endParaRPr lang="en-US" dirty="0"/>
          </a:p>
          <a:p>
            <a:pPr marL="285750" indent="-285750">
              <a:buFont typeface="Courier New"/>
              <a:buChar char="o"/>
            </a:pPr>
            <a:r>
              <a:rPr lang="en-US" dirty="0" err="1"/>
              <a:t>Utilizar</a:t>
            </a:r>
            <a:r>
              <a:rPr lang="en-US" dirty="0"/>
              <a:t> grandes quantidades de dados de treinamento</a:t>
            </a:r>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Por que DL? </a:t>
            </a:r>
          </a:p>
        </p:txBody>
      </p:sp>
      <p:pic>
        <p:nvPicPr>
          <p:cNvPr id="2" name="Picture 1">
            <a:extLst>
              <a:ext uri="{FF2B5EF4-FFF2-40B4-BE49-F238E27FC236}">
                <a16:creationId xmlns:a16="http://schemas.microsoft.com/office/drawing/2014/main" id="{4F874FFE-6DB0-3242-B371-5D8FB271A98D}"/>
              </a:ext>
            </a:extLst>
          </p:cNvPr>
          <p:cNvPicPr>
            <a:picLocks noChangeAspect="1"/>
          </p:cNvPicPr>
          <p:nvPr/>
        </p:nvPicPr>
        <p:blipFill>
          <a:blip r:embed="rId2"/>
          <a:stretch>
            <a:fillRect/>
          </a:stretch>
        </p:blipFill>
        <p:spPr>
          <a:xfrm>
            <a:off x="2339752" y="3291412"/>
            <a:ext cx="3730352" cy="2762855"/>
          </a:xfrm>
          <a:prstGeom prst="rect">
            <a:avLst/>
          </a:prstGeom>
        </p:spPr>
      </p:pic>
    </p:spTree>
    <p:extLst>
      <p:ext uri="{BB962C8B-B14F-4D97-AF65-F5344CB8AC3E}">
        <p14:creationId xmlns:p14="http://schemas.microsoft.com/office/powerpoint/2010/main" val="1799675671"/>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7790</TotalTime>
  <Words>1501</Words>
  <Application>Microsoft Macintosh PowerPoint</Application>
  <PresentationFormat>On-screen Show (4:3)</PresentationFormat>
  <Paragraphs>278</Paragraphs>
  <Slides>26</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.AppleSystemUIFont</vt:lpstr>
      <vt:lpstr>AppleColorEmoji</vt:lpstr>
      <vt:lpstr>Arial</vt:lpstr>
      <vt:lpstr>Calibri</vt:lpstr>
      <vt:lpstr>Cambria Math</vt:lpstr>
      <vt:lpstr>Courier New</vt:lpstr>
      <vt:lpstr>Wingdings</vt:lpstr>
      <vt:lpstr>Tema do Office</vt:lpstr>
      <vt:lpstr>Análise Preditiva Aula 7 Redes Neurais Rasas e Profundas </vt:lpstr>
      <vt:lpstr>Bibliografia</vt:lpstr>
      <vt:lpstr>Esboço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Exercícios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andressa.cunico</dc:creator>
  <cp:lastModifiedBy>Bruno Silva</cp:lastModifiedBy>
  <cp:revision>338</cp:revision>
  <dcterms:created xsi:type="dcterms:W3CDTF">2011-05-10T21:40:12Z</dcterms:created>
  <dcterms:modified xsi:type="dcterms:W3CDTF">2019-05-24T13:30:47Z</dcterms:modified>
</cp:coreProperties>
</file>